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8" r:id="rId4"/>
    <p:sldId id="267" r:id="rId5"/>
    <p:sldId id="273" r:id="rId6"/>
    <p:sldId id="277" r:id="rId7"/>
    <p:sldId id="258" r:id="rId8"/>
    <p:sldId id="269" r:id="rId9"/>
    <p:sldId id="270" r:id="rId10"/>
    <p:sldId id="259" r:id="rId11"/>
    <p:sldId id="266" r:id="rId12"/>
    <p:sldId id="260" r:id="rId13"/>
    <p:sldId id="261" r:id="rId14"/>
    <p:sldId id="274" r:id="rId15"/>
    <p:sldId id="271" r:id="rId16"/>
    <p:sldId id="272" r:id="rId17"/>
    <p:sldId id="275" r:id="rId18"/>
    <p:sldId id="276" r:id="rId19"/>
    <p:sldId id="262" r:id="rId20"/>
    <p:sldId id="263" r:id="rId21"/>
    <p:sldId id="264" r:id="rId22"/>
    <p:sldId id="265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AFE73-3050-4474-AEDA-93B237A9437C}" type="datetimeFigureOut">
              <a:rPr lang="en-IN" smtClean="0"/>
              <a:t>25-08-2025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82A1F-DB9E-4419-B721-781DDD9A33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98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382A1F-DB9E-4419-B721-781DDD9A33E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37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29.png"/><Relationship Id="rId9" Type="http://schemas.openxmlformats.org/officeDocument/2006/relationships/image" Target="../media/image4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bin"/><Relationship Id="rId3" Type="http://schemas.openxmlformats.org/officeDocument/2006/relationships/image" Target="../media/image23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24.jpeg"/><Relationship Id="rId4" Type="http://schemas.openxmlformats.org/officeDocument/2006/relationships/image" Target="../media/image25.png"/><Relationship Id="rId9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4.png"/><Relationship Id="rId7" Type="http://schemas.openxmlformats.org/officeDocument/2006/relationships/image" Target="../media/image4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22.bin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2.bin"/><Relationship Id="rId7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2.bin"/><Relationship Id="rId7" Type="http://schemas.openxmlformats.org/officeDocument/2006/relationships/image" Target="../media/image6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9.jp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bin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bin"/><Relationship Id="rId7" Type="http://schemas.openxmlformats.org/officeDocument/2006/relationships/image" Target="../media/image32.jpeg"/><Relationship Id="rId12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38.png"/><Relationship Id="rId7" Type="http://schemas.openxmlformats.org/officeDocument/2006/relationships/image" Target="../media/image2.png"/><Relationship Id="rId12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41.png"/><Relationship Id="rId5" Type="http://schemas.openxmlformats.org/officeDocument/2006/relationships/image" Target="../media/image22.bin"/><Relationship Id="rId10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1"/>
            <a:ext cx="7772400" cy="1020416"/>
          </a:xfrm>
        </p:spPr>
        <p:txBody>
          <a:bodyPr/>
          <a:lstStyle/>
          <a:p>
            <a:r>
              <a:rPr b="1" i="1" dirty="0" err="1"/>
              <a:t>InnovAct</a:t>
            </a:r>
            <a:r>
              <a:rPr b="1" i="1" dirty="0"/>
              <a:t>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C2F50-57C7-8FCA-38CC-CE619B19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E0E0014-B77C-6BAA-56C3-9D3E66DD0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700304"/>
            <a:ext cx="858078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Track: 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IoT (Internet of Things)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Problem Statement Title: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Smart Home Automation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Innovation ID: 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IR2025-995931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Team Name &amp; Members: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Nazeer Ahammed S (23BEC0205)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Vignan B (23BEC0296)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P Harsha Vardhan (23BEC0311)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Shaik Shavez (23BEC0394)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Anushka Garg (24BEC0602)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0953"/>
            <a:ext cx="8229600" cy="930963"/>
          </a:xfrm>
        </p:spPr>
        <p:txBody>
          <a:bodyPr/>
          <a:lstStyle/>
          <a:p>
            <a:r>
              <a:rPr b="1" dirty="0"/>
              <a:t>Technical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F47E1-D13B-ECC3-7D3D-04FD4E06F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846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6FEF57-4686-6157-D565-D8001C1CB0F9}"/>
              </a:ext>
            </a:extLst>
          </p:cNvPr>
          <p:cNvSpPr txBox="1"/>
          <p:nvPr/>
        </p:nvSpPr>
        <p:spPr>
          <a:xfrm>
            <a:off x="186814" y="1411951"/>
            <a:ext cx="563388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/>
              <a:t>Software</a:t>
            </a:r>
            <a:r>
              <a:rPr lang="en-IN" sz="2400" dirty="0"/>
              <a:t>: 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sz="2000" dirty="0"/>
              <a:t>Docker (Containers) 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sz="2000" dirty="0"/>
              <a:t>Home Assistant (UI + automations)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sz="2000" dirty="0"/>
              <a:t>ESPHome (ESP configs)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sz="2000" dirty="0"/>
              <a:t>MotionEye (cameras)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sz="2000" dirty="0"/>
              <a:t>Zero-tier (remote access)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sz="2000" dirty="0"/>
              <a:t>Portainer (Status of Containers)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sz="2000" dirty="0"/>
              <a:t>Glances (Health of Server)</a:t>
            </a:r>
          </a:p>
        </p:txBody>
      </p:sp>
      <p:pic>
        <p:nvPicPr>
          <p:cNvPr id="8" name="Picture 2" descr="Docker Logo, symbol, meaning, history, PNG, brand">
            <a:extLst>
              <a:ext uri="{FF2B5EF4-FFF2-40B4-BE49-F238E27FC236}">
                <a16:creationId xmlns:a16="http://schemas.microsoft.com/office/drawing/2014/main" id="{B348CA87-AE8E-8426-5544-2174014D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794" y="4166162"/>
            <a:ext cx="1520722" cy="85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nstalacja Home Assistant na Raspberry pi z systemem Raspbian – BLOG ...">
            <a:extLst>
              <a:ext uri="{FF2B5EF4-FFF2-40B4-BE49-F238E27FC236}">
                <a16:creationId xmlns:a16="http://schemas.microsoft.com/office/drawing/2014/main" id="{1C25E520-E062-C913-8CCA-22DE15225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24052"/>
            <a:ext cx="747250" cy="74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Releases · esphome/esphome · GitHub">
            <a:extLst>
              <a:ext uri="{FF2B5EF4-FFF2-40B4-BE49-F238E27FC236}">
                <a16:creationId xmlns:a16="http://schemas.microsoft.com/office/drawing/2014/main" id="{61FC7313-83AC-4D7C-8B08-7E378C65D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256" y="5624052"/>
            <a:ext cx="1494500" cy="747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motioneyeos raspberry pi 3D Models | Page 1 | STLFinder">
            <a:extLst>
              <a:ext uri="{FF2B5EF4-FFF2-40B4-BE49-F238E27FC236}">
                <a16:creationId xmlns:a16="http://schemas.microsoft.com/office/drawing/2014/main" id="{10BCC9C6-037F-819F-C417-8CC73E58F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323" y="5523784"/>
            <a:ext cx="1683026" cy="10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OPNsense ZeroTier Setup - DannyEckes.com">
            <a:extLst>
              <a:ext uri="{FF2B5EF4-FFF2-40B4-BE49-F238E27FC236}">
                <a16:creationId xmlns:a16="http://schemas.microsoft.com/office/drawing/2014/main" id="{BDA95215-F4C8-682F-AC0A-37D9A9E27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149" y="5472574"/>
            <a:ext cx="1769201" cy="34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A27A1-4C08-A42F-EABD-2A770AB43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6149" y="5964876"/>
            <a:ext cx="1866157" cy="609116"/>
          </a:xfrm>
          <a:prstGeom prst="rect">
            <a:avLst/>
          </a:prstGeom>
        </p:spPr>
      </p:pic>
      <p:pic>
        <p:nvPicPr>
          <p:cNvPr id="7170" name="Picture 2" descr="Glances: An Eye on your system – pepa.holla.cz">
            <a:extLst>
              <a:ext uri="{FF2B5EF4-FFF2-40B4-BE49-F238E27FC236}">
                <a16:creationId xmlns:a16="http://schemas.microsoft.com/office/drawing/2014/main" id="{9DA93641-48C9-EC09-CB74-AD44053D7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982" y="5602945"/>
            <a:ext cx="1577137" cy="66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4C6E82-F287-7AFC-B7BA-957ED2766F66}"/>
              </a:ext>
            </a:extLst>
          </p:cNvPr>
          <p:cNvCxnSpPr/>
          <p:nvPr/>
        </p:nvCxnSpPr>
        <p:spPr>
          <a:xfrm flipH="1">
            <a:off x="914400" y="4522839"/>
            <a:ext cx="2831690" cy="9497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9BDE88-6AD8-7CD6-660F-57CFD99B57F7}"/>
              </a:ext>
            </a:extLst>
          </p:cNvPr>
          <p:cNvCxnSpPr/>
          <p:nvPr/>
        </p:nvCxnSpPr>
        <p:spPr>
          <a:xfrm flipH="1">
            <a:off x="2256506" y="4857135"/>
            <a:ext cx="1663288" cy="6154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B8E21C-2BAB-A383-E3D3-E425EA62F927}"/>
              </a:ext>
            </a:extLst>
          </p:cNvPr>
          <p:cNvCxnSpPr/>
          <p:nvPr/>
        </p:nvCxnSpPr>
        <p:spPr>
          <a:xfrm>
            <a:off x="4572000" y="5093109"/>
            <a:ext cx="0" cy="376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5CC2DCC-3349-FDA5-8636-BE23DC10C52B}"/>
              </a:ext>
            </a:extLst>
          </p:cNvPr>
          <p:cNvCxnSpPr/>
          <p:nvPr/>
        </p:nvCxnSpPr>
        <p:spPr>
          <a:xfrm>
            <a:off x="5440516" y="4857135"/>
            <a:ext cx="898711" cy="4719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415F94-44CB-F6A9-1442-E61759BF8046}"/>
              </a:ext>
            </a:extLst>
          </p:cNvPr>
          <p:cNvCxnSpPr/>
          <p:nvPr/>
        </p:nvCxnSpPr>
        <p:spPr>
          <a:xfrm>
            <a:off x="5496309" y="4404851"/>
            <a:ext cx="2484284" cy="11857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C28BAEB-0D52-103F-5C65-A72F0854D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8461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79EA97-A865-9133-9321-09A33B0F04FE}"/>
              </a:ext>
            </a:extLst>
          </p:cNvPr>
          <p:cNvSpPr txBox="1"/>
          <p:nvPr/>
        </p:nvSpPr>
        <p:spPr>
          <a:xfrm>
            <a:off x="5528904" y="2592157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Node</a:t>
            </a:r>
            <a:endParaRPr lang="en-IN" b="1" dirty="0"/>
          </a:p>
        </p:txBody>
      </p:sp>
      <p:pic>
        <p:nvPicPr>
          <p:cNvPr id="1036" name="Picture 12" descr="Introduction to ESP32 - OceanLabz">
            <a:extLst>
              <a:ext uri="{FF2B5EF4-FFF2-40B4-BE49-F238E27FC236}">
                <a16:creationId xmlns:a16="http://schemas.microsoft.com/office/drawing/2014/main" id="{A64AF6B8-64F5-20C9-900C-D60D68998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8" b="22244"/>
          <a:stretch>
            <a:fillRect/>
          </a:stretch>
        </p:blipFill>
        <p:spPr bwMode="auto">
          <a:xfrm>
            <a:off x="5038509" y="1488501"/>
            <a:ext cx="1531561" cy="84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iode, led, led diode icon - Download on Iconfinder">
            <a:extLst>
              <a:ext uri="{FF2B5EF4-FFF2-40B4-BE49-F238E27FC236}">
                <a16:creationId xmlns:a16="http://schemas.microsoft.com/office/drawing/2014/main" id="{AA65FBF6-F9C8-3F0C-269C-0553CA6A7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217" y="2613037"/>
            <a:ext cx="631704" cy="63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HT11 Sensor - Humidity and Temperature Sensor - ADIY">
            <a:extLst>
              <a:ext uri="{FF2B5EF4-FFF2-40B4-BE49-F238E27FC236}">
                <a16:creationId xmlns:a16="http://schemas.microsoft.com/office/drawing/2014/main" id="{FE49CA68-8CE6-6CE7-5E02-8F77AB7ED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34994" r="23269" b="34473"/>
          <a:stretch>
            <a:fillRect/>
          </a:stretch>
        </p:blipFill>
        <p:spPr bwMode="auto">
          <a:xfrm rot="5400000">
            <a:off x="4567586" y="3699368"/>
            <a:ext cx="1386646" cy="71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D73997-3B18-4A31-822E-FD9827B97D72}"/>
              </a:ext>
            </a:extLst>
          </p:cNvPr>
          <p:cNvCxnSpPr/>
          <p:nvPr/>
        </p:nvCxnSpPr>
        <p:spPr>
          <a:xfrm flipH="1">
            <a:off x="4514921" y="2216646"/>
            <a:ext cx="271206" cy="3580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EEFDF2F-9BAC-59DB-041A-7EC596CA0307}"/>
              </a:ext>
            </a:extLst>
          </p:cNvPr>
          <p:cNvSpPr txBox="1"/>
          <p:nvPr/>
        </p:nvSpPr>
        <p:spPr>
          <a:xfrm>
            <a:off x="3285171" y="3366375"/>
            <a:ext cx="182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LED’s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E6232F-A5F5-4AC1-1A61-2C44A5778F5C}"/>
              </a:ext>
            </a:extLst>
          </p:cNvPr>
          <p:cNvCxnSpPr>
            <a:cxnSpLocks/>
          </p:cNvCxnSpPr>
          <p:nvPr/>
        </p:nvCxnSpPr>
        <p:spPr>
          <a:xfrm>
            <a:off x="5260909" y="2584759"/>
            <a:ext cx="0" cy="59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4002D2-28E2-9958-A94A-DAB7E2A20E3E}"/>
              </a:ext>
            </a:extLst>
          </p:cNvPr>
          <p:cNvSpPr txBox="1"/>
          <p:nvPr/>
        </p:nvSpPr>
        <p:spPr>
          <a:xfrm>
            <a:off x="4373173" y="4818184"/>
            <a:ext cx="182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DHT 11 </a:t>
            </a:r>
          </a:p>
        </p:txBody>
      </p:sp>
      <p:pic>
        <p:nvPicPr>
          <p:cNvPr id="8194" name="Picture 2" descr="Water level - Free industry icons">
            <a:extLst>
              <a:ext uri="{FF2B5EF4-FFF2-40B4-BE49-F238E27FC236}">
                <a16:creationId xmlns:a16="http://schemas.microsoft.com/office/drawing/2014/main" id="{C7350331-D3C5-D0CA-6FAC-ACEEAD295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68" y="3407578"/>
            <a:ext cx="1094760" cy="10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8747BC-3137-250F-F215-0BA048E561F5}"/>
              </a:ext>
            </a:extLst>
          </p:cNvPr>
          <p:cNvSpPr txBox="1"/>
          <p:nvPr/>
        </p:nvSpPr>
        <p:spPr>
          <a:xfrm>
            <a:off x="5834450" y="4550953"/>
            <a:ext cx="182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Custom Water Level Float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D349639-64C6-4F0C-92D6-AFC996F8069C}"/>
              </a:ext>
            </a:extLst>
          </p:cNvPr>
          <p:cNvCxnSpPr>
            <a:cxnSpLocks/>
          </p:cNvCxnSpPr>
          <p:nvPr/>
        </p:nvCxnSpPr>
        <p:spPr>
          <a:xfrm>
            <a:off x="6479288" y="2568177"/>
            <a:ext cx="134206" cy="599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3E12AE-DCF8-7879-AAAC-19BAD9085A55}"/>
              </a:ext>
            </a:extLst>
          </p:cNvPr>
          <p:cNvCxnSpPr>
            <a:cxnSpLocks/>
          </p:cNvCxnSpPr>
          <p:nvPr/>
        </p:nvCxnSpPr>
        <p:spPr>
          <a:xfrm>
            <a:off x="6907024" y="1912596"/>
            <a:ext cx="462634" cy="4220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6" name="Picture 4" descr="IoT Energy Meter With Cayenne Dashboard Using PZEM-004T V3, 49% OFF">
            <a:extLst>
              <a:ext uri="{FF2B5EF4-FFF2-40B4-BE49-F238E27FC236}">
                <a16:creationId xmlns:a16="http://schemas.microsoft.com/office/drawing/2014/main" id="{B8237A99-FBB8-DF02-46E5-D08213DB5E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8" t="22732" r="5768" b="27779"/>
          <a:stretch>
            <a:fillRect/>
          </a:stretch>
        </p:blipFill>
        <p:spPr bwMode="auto">
          <a:xfrm>
            <a:off x="7404575" y="2433515"/>
            <a:ext cx="1417166" cy="9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FD19C5-B48B-BE92-EC33-092D9EEBB1BD}"/>
              </a:ext>
            </a:extLst>
          </p:cNvPr>
          <p:cNvSpPr txBox="1"/>
          <p:nvPr/>
        </p:nvSpPr>
        <p:spPr>
          <a:xfrm>
            <a:off x="7199260" y="3585626"/>
            <a:ext cx="1827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PZEM-004T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CC96F0-48D7-5A58-7936-BEE3E8253731}"/>
              </a:ext>
            </a:extLst>
          </p:cNvPr>
          <p:cNvGrpSpPr/>
          <p:nvPr/>
        </p:nvGrpSpPr>
        <p:grpSpPr>
          <a:xfrm>
            <a:off x="854599" y="1811103"/>
            <a:ext cx="1859950" cy="4015334"/>
            <a:chOff x="844031" y="1558937"/>
            <a:chExt cx="1859950" cy="40153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B95CD94-8454-18CC-9F38-D94A5FE90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8718" r="17147" b="13433"/>
            <a:stretch>
              <a:fillRect/>
            </a:stretch>
          </p:blipFill>
          <p:spPr>
            <a:xfrm>
              <a:off x="949426" y="1558937"/>
              <a:ext cx="1681317" cy="11723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574EA6-8A5F-8EFD-C18A-0B4B618DBA34}"/>
                </a:ext>
              </a:extLst>
            </p:cNvPr>
            <p:cNvSpPr txBox="1"/>
            <p:nvPr/>
          </p:nvSpPr>
          <p:spPr>
            <a:xfrm>
              <a:off x="876186" y="2717430"/>
              <a:ext cx="18277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Server</a:t>
              </a:r>
            </a:p>
            <a:p>
              <a:pPr algn="ctr"/>
              <a:r>
                <a:rPr lang="en-US" b="1" dirty="0"/>
                <a:t>Works as standalone unit</a:t>
              </a:r>
              <a:endParaRPr lang="en-IN" b="1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7E91E8-0E41-FB8C-9CB4-C72470E6E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5206" y="4259542"/>
              <a:ext cx="1287719" cy="1287719"/>
            </a:xfrm>
            <a:prstGeom prst="rect">
              <a:avLst/>
            </a:prstGeom>
          </p:spPr>
        </p:pic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584CBCA-76A2-5139-D038-265FB1A05CDC}"/>
                </a:ext>
              </a:extLst>
            </p:cNvPr>
            <p:cNvCxnSpPr>
              <a:cxnSpLocks/>
            </p:cNvCxnSpPr>
            <p:nvPr/>
          </p:nvCxnSpPr>
          <p:spPr>
            <a:xfrm>
              <a:off x="1689066" y="3642231"/>
              <a:ext cx="0" cy="84127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E74297-42BF-1380-4EC7-B3F8BB46C7B7}"/>
                </a:ext>
              </a:extLst>
            </p:cNvPr>
            <p:cNvSpPr txBox="1"/>
            <p:nvPr/>
          </p:nvSpPr>
          <p:spPr>
            <a:xfrm>
              <a:off x="844031" y="5204939"/>
              <a:ext cx="1827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USB Webcam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27F64B4-4E3B-2AC5-E796-5E65B99DDD3F}"/>
              </a:ext>
            </a:extLst>
          </p:cNvPr>
          <p:cNvSpPr txBox="1"/>
          <p:nvPr/>
        </p:nvSpPr>
        <p:spPr>
          <a:xfrm>
            <a:off x="908341" y="121039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Hardware</a:t>
            </a:r>
            <a:r>
              <a:rPr lang="en-IN" sz="18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3275608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3473"/>
            <a:ext cx="8229600" cy="1143000"/>
          </a:xfrm>
        </p:spPr>
        <p:txBody>
          <a:bodyPr/>
          <a:lstStyle/>
          <a:p>
            <a:r>
              <a:rPr b="1" dirty="0"/>
              <a:t>Demo /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E3E11-88B8-541A-B8B8-426F8C32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38873BB3-DE5E-A0FB-E0D9-CC9C46D57C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199" y="2315770"/>
            <a:ext cx="858741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Working prototype includes: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monitoring of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temperature, humidity, energy usage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Camera surveillance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via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MotionEyeOS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Remote appliance control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(lights, switches).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17" y="831999"/>
            <a:ext cx="8229600" cy="1143000"/>
          </a:xfrm>
        </p:spPr>
        <p:txBody>
          <a:bodyPr/>
          <a:lstStyle/>
          <a:p>
            <a:r>
              <a:rPr b="1" dirty="0"/>
              <a:t>Impact &amp; Use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CD9497-C9B7-F906-3410-5D9AB8C9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8999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0A26B74-1308-B9D2-D589-B7DBA4D9F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36" y="1974999"/>
            <a:ext cx="8910164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Homes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Lights, water tanks, energy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Schools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Lab safety (temp/leak alerts), energy dashboards for awareness.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Colleges/Hostels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Tank automation, common resource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Apartments/Gated communities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Pumps, lighting, visitor cameras.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Small industries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DG set monitoring, Modbus devices, energy dashboards.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Sustainability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Reuse old devices (ESP plugs, phones as cameras), reduce e-waste.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water tank&#10;&#10;AI-generated content may be incorrect.">
            <a:extLst>
              <a:ext uri="{FF2B5EF4-FFF2-40B4-BE49-F238E27FC236}">
                <a16:creationId xmlns:a16="http://schemas.microsoft.com/office/drawing/2014/main" id="{EE148B30-13D3-90D1-2F04-11F1DE7F6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40" y="863142"/>
            <a:ext cx="4044789" cy="5393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8CDC24-A5E6-24DC-A42C-B2E824686790}"/>
              </a:ext>
            </a:extLst>
          </p:cNvPr>
          <p:cNvSpPr txBox="1"/>
          <p:nvPr/>
        </p:nvSpPr>
        <p:spPr>
          <a:xfrm>
            <a:off x="1400564" y="1087004"/>
            <a:ext cx="18277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Level Sensors</a:t>
            </a:r>
          </a:p>
        </p:txBody>
      </p:sp>
      <p:pic>
        <p:nvPicPr>
          <p:cNvPr id="1028" name="Picture 4" descr="SSM Aquamax Stainless Steel Sensors for Water Level Controller or Water Level Indicator 1.5 M Long (Set of 5)">
            <a:extLst>
              <a:ext uri="{FF2B5EF4-FFF2-40B4-BE49-F238E27FC236}">
                <a16:creationId xmlns:a16="http://schemas.microsoft.com/office/drawing/2014/main" id="{67582DB2-BED6-CE93-A95B-5733B0569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37" y="1808888"/>
            <a:ext cx="3589450" cy="239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rtical Stainless Steel Dual Ball Tank Liquid Water Level Sensor Float ...">
            <a:extLst>
              <a:ext uri="{FF2B5EF4-FFF2-40B4-BE49-F238E27FC236}">
                <a16:creationId xmlns:a16="http://schemas.microsoft.com/office/drawing/2014/main" id="{CF73385A-1A1B-BD48-5DF3-F8443ACD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53" y="4208731"/>
            <a:ext cx="2376948" cy="237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A3378B-7CB8-EE85-E850-A92C493F1A64}"/>
              </a:ext>
            </a:extLst>
          </p:cNvPr>
          <p:cNvSpPr txBox="1"/>
          <p:nvPr/>
        </p:nvSpPr>
        <p:spPr>
          <a:xfrm>
            <a:off x="4572000" y="6256194"/>
            <a:ext cx="4603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My Implementation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FDA80A-1C04-681A-95BC-C7E82CDE3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5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F94F0D-9175-22DE-2D4C-4B10A131950E}"/>
              </a:ext>
            </a:extLst>
          </p:cNvPr>
          <p:cNvGrpSpPr/>
          <p:nvPr/>
        </p:nvGrpSpPr>
        <p:grpSpPr>
          <a:xfrm>
            <a:off x="830828" y="1289720"/>
            <a:ext cx="7482344" cy="4908755"/>
            <a:chOff x="533401" y="292510"/>
            <a:chExt cx="7482344" cy="49087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2CF129-CF8C-5D5D-CCD7-61123E09F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1" y="292510"/>
              <a:ext cx="911942" cy="9119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3F38A0-B734-8389-2C87-536EFC27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1" y="1624781"/>
              <a:ext cx="911942" cy="9119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E89D47-19A7-2723-EF44-480E5B1A5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1" y="2957052"/>
              <a:ext cx="911942" cy="9119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5038B5-DB10-A51B-4271-23960D998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1" y="4289323"/>
              <a:ext cx="911942" cy="9119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5C804F-3EDB-BAE5-488A-20271E8A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400" y="2168795"/>
              <a:ext cx="1398639" cy="13986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73B965-6649-F199-9E06-C8CDC541B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4663" y="2270358"/>
              <a:ext cx="1691762" cy="119551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2964942-8981-3221-360B-95C56543DB34}"/>
                </a:ext>
              </a:extLst>
            </p:cNvPr>
            <p:cNvCxnSpPr/>
            <p:nvPr/>
          </p:nvCxnSpPr>
          <p:spPr>
            <a:xfrm>
              <a:off x="1700981" y="748481"/>
              <a:ext cx="894736" cy="108031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4E8D44F-C0AA-3A83-94F0-0ECF394B5A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0981" y="3696929"/>
              <a:ext cx="918087" cy="104836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31C9677-AF6E-32DE-42C6-3D04E929BE71}"/>
                </a:ext>
              </a:extLst>
            </p:cNvPr>
            <p:cNvCxnSpPr/>
            <p:nvPr/>
          </p:nvCxnSpPr>
          <p:spPr>
            <a:xfrm flipV="1">
              <a:off x="1700981" y="3146323"/>
              <a:ext cx="447368" cy="2667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7B2C96-C85C-9158-8355-5BA318357FBC}"/>
                </a:ext>
              </a:extLst>
            </p:cNvPr>
            <p:cNvCxnSpPr/>
            <p:nvPr/>
          </p:nvCxnSpPr>
          <p:spPr>
            <a:xfrm>
              <a:off x="1655507" y="2080752"/>
              <a:ext cx="447368" cy="4559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EDAC5CD-279D-C7A7-EEB5-97419AB996AC}"/>
                </a:ext>
              </a:extLst>
            </p:cNvPr>
            <p:cNvSpPr txBox="1"/>
            <p:nvPr/>
          </p:nvSpPr>
          <p:spPr>
            <a:xfrm>
              <a:off x="2148349" y="3244334"/>
              <a:ext cx="1638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Gigabit Switch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AA086CC-22FB-4AD1-6502-F8877C4ED3A6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3456039" y="2868114"/>
              <a:ext cx="42862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DDD7CA-DDF4-4729-0177-3F49257F31A6}"/>
                </a:ext>
              </a:extLst>
            </p:cNvPr>
            <p:cNvSpPr txBox="1"/>
            <p:nvPr/>
          </p:nvSpPr>
          <p:spPr>
            <a:xfrm>
              <a:off x="3911087" y="3097767"/>
              <a:ext cx="16389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Network Video Recorder</a:t>
              </a:r>
            </a:p>
          </p:txBody>
        </p:sp>
        <p:pic>
          <p:nvPicPr>
            <p:cNvPr id="5122" name="Picture 2" descr="Monitor Logo">
              <a:extLst>
                <a:ext uri="{FF2B5EF4-FFF2-40B4-BE49-F238E27FC236}">
                  <a16:creationId xmlns:a16="http://schemas.microsoft.com/office/drawing/2014/main" id="{EFB0B953-D23C-655B-C884-71962C7724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9491" y="2168795"/>
              <a:ext cx="1359002" cy="1359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89AAEA0-4BBA-D8A4-5A0C-D92CB596000C}"/>
                </a:ext>
              </a:extLst>
            </p:cNvPr>
            <p:cNvCxnSpPr/>
            <p:nvPr/>
          </p:nvCxnSpPr>
          <p:spPr>
            <a:xfrm flipV="1">
              <a:off x="5790737" y="2868115"/>
              <a:ext cx="42862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2F63FB-D183-08EC-8806-2D306C5CE64E}"/>
                </a:ext>
              </a:extLst>
            </p:cNvPr>
            <p:cNvSpPr txBox="1"/>
            <p:nvPr/>
          </p:nvSpPr>
          <p:spPr>
            <a:xfrm>
              <a:off x="6376831" y="3281204"/>
              <a:ext cx="1638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Monitor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2EFB699-19ED-9766-3F09-440E78822DE4}"/>
              </a:ext>
            </a:extLst>
          </p:cNvPr>
          <p:cNvSpPr txBox="1"/>
          <p:nvPr/>
        </p:nvSpPr>
        <p:spPr>
          <a:xfrm>
            <a:off x="3469481" y="1916518"/>
            <a:ext cx="47558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Traditional Setup: Surveillance CCTV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E36AD-B1E6-351C-ADE2-D4D40006275A}"/>
              </a:ext>
            </a:extLst>
          </p:cNvPr>
          <p:cNvSpPr txBox="1"/>
          <p:nvPr/>
        </p:nvSpPr>
        <p:spPr>
          <a:xfrm>
            <a:off x="2400302" y="1185500"/>
            <a:ext cx="568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3. Improvement of CCTV Storage systems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B2428F-A405-DBF2-6B6A-7678A8D75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65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AE3A2-9899-D65F-C6AA-B351F4F7E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F6E35C-2C63-6571-C2D2-9DF6F1A9E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5" y="1242551"/>
            <a:ext cx="911942" cy="911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3D214-F180-E73D-77EB-E8E68979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5" y="2574822"/>
            <a:ext cx="911942" cy="911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93BAD-735E-2003-9115-868DD75B4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5" y="3907093"/>
            <a:ext cx="911942" cy="911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06CDFA-9D9A-13EA-982F-773A219C3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5" y="5239364"/>
            <a:ext cx="911942" cy="911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129DF9-CB94-4D1F-A967-C1D3E555F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754" y="3118836"/>
            <a:ext cx="1398639" cy="13986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9AD561-FBAF-5E0B-5217-36F74843B205}"/>
              </a:ext>
            </a:extLst>
          </p:cNvPr>
          <p:cNvCxnSpPr/>
          <p:nvPr/>
        </p:nvCxnSpPr>
        <p:spPr>
          <a:xfrm>
            <a:off x="1615335" y="1698522"/>
            <a:ext cx="894736" cy="10803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E746904-281B-15C9-57CB-F7E5D4A1013E}"/>
              </a:ext>
            </a:extLst>
          </p:cNvPr>
          <p:cNvCxnSpPr>
            <a:cxnSpLocks/>
          </p:cNvCxnSpPr>
          <p:nvPr/>
        </p:nvCxnSpPr>
        <p:spPr>
          <a:xfrm flipV="1">
            <a:off x="1615335" y="4646970"/>
            <a:ext cx="918087" cy="1048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49E1A4-8BBE-8365-B61F-179B0DEAAE11}"/>
              </a:ext>
            </a:extLst>
          </p:cNvPr>
          <p:cNvCxnSpPr/>
          <p:nvPr/>
        </p:nvCxnSpPr>
        <p:spPr>
          <a:xfrm flipV="1">
            <a:off x="1615335" y="4096364"/>
            <a:ext cx="447368" cy="266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78DE2A-C733-23AA-BB49-E609AD1172A5}"/>
              </a:ext>
            </a:extLst>
          </p:cNvPr>
          <p:cNvCxnSpPr/>
          <p:nvPr/>
        </p:nvCxnSpPr>
        <p:spPr>
          <a:xfrm>
            <a:off x="1569861" y="3030793"/>
            <a:ext cx="447368" cy="4559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4E6FE1-4BE7-8304-7741-48CF68FFB553}"/>
              </a:ext>
            </a:extLst>
          </p:cNvPr>
          <p:cNvSpPr txBox="1"/>
          <p:nvPr/>
        </p:nvSpPr>
        <p:spPr>
          <a:xfrm>
            <a:off x="2062703" y="4194375"/>
            <a:ext cx="16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Gigabit Switch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EFF883-5AA6-A7CA-DA83-07CE63AB8E6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70393" y="3818155"/>
            <a:ext cx="4286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Monitor Logo">
            <a:extLst>
              <a:ext uri="{FF2B5EF4-FFF2-40B4-BE49-F238E27FC236}">
                <a16:creationId xmlns:a16="http://schemas.microsoft.com/office/drawing/2014/main" id="{E6E4DCD1-C559-FB36-3145-4CEED925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100" y="1926807"/>
            <a:ext cx="1359002" cy="135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E63DD50-BE26-F697-D0F9-A7B758810E0D}"/>
              </a:ext>
            </a:extLst>
          </p:cNvPr>
          <p:cNvCxnSpPr>
            <a:cxnSpLocks/>
          </p:cNvCxnSpPr>
          <p:nvPr/>
        </p:nvCxnSpPr>
        <p:spPr>
          <a:xfrm>
            <a:off x="5705091" y="3818157"/>
            <a:ext cx="10230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C081E7E-DDBF-3D50-C838-00447378B8F6}"/>
              </a:ext>
            </a:extLst>
          </p:cNvPr>
          <p:cNvSpPr txBox="1"/>
          <p:nvPr/>
        </p:nvSpPr>
        <p:spPr>
          <a:xfrm>
            <a:off x="7057331" y="2934170"/>
            <a:ext cx="16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Monitor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09538E-1D0B-163D-48FC-C44CF0E397ED}"/>
              </a:ext>
            </a:extLst>
          </p:cNvPr>
          <p:cNvSpPr txBox="1"/>
          <p:nvPr/>
        </p:nvSpPr>
        <p:spPr>
          <a:xfrm>
            <a:off x="4087684" y="1969827"/>
            <a:ext cx="20106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/>
              <a:t>Improvised Setup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8BF22B-2DDC-C17B-8E18-8E2957311E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718" r="17147" b="13433"/>
          <a:stretch>
            <a:fillRect/>
          </a:stretch>
        </p:blipFill>
        <p:spPr>
          <a:xfrm>
            <a:off x="3982450" y="3305473"/>
            <a:ext cx="1681317" cy="11723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69D4ED-240E-C3D7-F90A-CABDAC169D2E}"/>
              </a:ext>
            </a:extLst>
          </p:cNvPr>
          <p:cNvSpPr txBox="1"/>
          <p:nvPr/>
        </p:nvSpPr>
        <p:spPr>
          <a:xfrm>
            <a:off x="4431046" y="4415911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Server</a:t>
            </a:r>
            <a:endParaRPr lang="en-IN" b="1" dirty="0"/>
          </a:p>
        </p:txBody>
      </p:sp>
      <p:pic>
        <p:nvPicPr>
          <p:cNvPr id="6146" name="Picture 2" descr="Smartphone icon vector logo design template 7167089 Vector Art at Vecteezy">
            <a:extLst>
              <a:ext uri="{FF2B5EF4-FFF2-40B4-BE49-F238E27FC236}">
                <a16:creationId xmlns:a16="http://schemas.microsoft.com/office/drawing/2014/main" id="{8ED4356E-DF55-4961-0CC0-15998A72B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776" y="3563127"/>
            <a:ext cx="1678766" cy="146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4ADF68-E6B2-A686-D9C6-5BE82ED96830}"/>
              </a:ext>
            </a:extLst>
          </p:cNvPr>
          <p:cNvSpPr txBox="1"/>
          <p:nvPr/>
        </p:nvSpPr>
        <p:spPr>
          <a:xfrm>
            <a:off x="7022293" y="4826250"/>
            <a:ext cx="16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Smart Phone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C74BC1-26C0-9075-CCCE-7633E2853162}"/>
              </a:ext>
            </a:extLst>
          </p:cNvPr>
          <p:cNvCxnSpPr/>
          <p:nvPr/>
        </p:nvCxnSpPr>
        <p:spPr>
          <a:xfrm>
            <a:off x="4211051" y="4563707"/>
            <a:ext cx="0" cy="810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B67891-762B-8F48-DE85-4E203E94D666}"/>
              </a:ext>
            </a:extLst>
          </p:cNvPr>
          <p:cNvSpPr txBox="1"/>
          <p:nvPr/>
        </p:nvSpPr>
        <p:spPr>
          <a:xfrm>
            <a:off x="2882160" y="5374557"/>
            <a:ext cx="341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Can handle many services at once</a:t>
            </a:r>
          </a:p>
        </p:txBody>
      </p:sp>
      <p:pic>
        <p:nvPicPr>
          <p:cNvPr id="18" name="Picture 10" descr="motioneyeos raspberry pi 3D Models | Page 1 | STLFinder">
            <a:extLst>
              <a:ext uri="{FF2B5EF4-FFF2-40B4-BE49-F238E27FC236}">
                <a16:creationId xmlns:a16="http://schemas.microsoft.com/office/drawing/2014/main" id="{4EC0F38F-2F17-F948-1097-9A2CC8B97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699" y="4557991"/>
            <a:ext cx="1187835" cy="74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177108-DCE1-3686-9058-9AE6D67CF324}"/>
              </a:ext>
            </a:extLst>
          </p:cNvPr>
          <p:cNvSpPr txBox="1"/>
          <p:nvPr/>
        </p:nvSpPr>
        <p:spPr>
          <a:xfrm>
            <a:off x="1839019" y="1108431"/>
            <a:ext cx="16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ONVIF Protocol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BEF9AA-A9F6-AB47-FE91-0DAB75ACF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2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1C8F9D-00EB-7E34-A6C4-ACC4FAA0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242DDC-EA18-EF78-DF75-A8B4BADCFD0A}"/>
              </a:ext>
            </a:extLst>
          </p:cNvPr>
          <p:cNvSpPr txBox="1"/>
          <p:nvPr/>
        </p:nvSpPr>
        <p:spPr>
          <a:xfrm>
            <a:off x="591167" y="1257735"/>
            <a:ext cx="568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3. Apartments/Gated Communities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7D3D6-706A-47FE-50AA-09BFAF0F66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18" r="17147" b="13433"/>
          <a:stretch>
            <a:fillRect/>
          </a:stretch>
        </p:blipFill>
        <p:spPr>
          <a:xfrm>
            <a:off x="3977341" y="3616950"/>
            <a:ext cx="1189318" cy="829299"/>
          </a:xfrm>
          <a:prstGeom prst="rect">
            <a:avLst/>
          </a:prstGeom>
        </p:spPr>
      </p:pic>
      <p:pic>
        <p:nvPicPr>
          <p:cNvPr id="3" name="Picture 2" descr="Water level - Free industry icons">
            <a:extLst>
              <a:ext uri="{FF2B5EF4-FFF2-40B4-BE49-F238E27FC236}">
                <a16:creationId xmlns:a16="http://schemas.microsoft.com/office/drawing/2014/main" id="{4475F34F-16D3-0884-FF58-2A37FAC62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33" y="1828902"/>
            <a:ext cx="819264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Water level - Free industry icons">
            <a:extLst>
              <a:ext uri="{FF2B5EF4-FFF2-40B4-BE49-F238E27FC236}">
                <a16:creationId xmlns:a16="http://schemas.microsoft.com/office/drawing/2014/main" id="{7F551156-81CC-A1CA-3357-F7643C92C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71" y="1832191"/>
            <a:ext cx="819264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Water level - Free industry icons">
            <a:extLst>
              <a:ext uri="{FF2B5EF4-FFF2-40B4-BE49-F238E27FC236}">
                <a16:creationId xmlns:a16="http://schemas.microsoft.com/office/drawing/2014/main" id="{BCAC5194-D6E7-667D-9866-89F89706A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168" y="1832191"/>
            <a:ext cx="819264" cy="81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D54901-0BF5-D782-037F-336E25A3364E}"/>
              </a:ext>
            </a:extLst>
          </p:cNvPr>
          <p:cNvSpPr txBox="1"/>
          <p:nvPr/>
        </p:nvSpPr>
        <p:spPr>
          <a:xfrm>
            <a:off x="3527745" y="2623340"/>
            <a:ext cx="16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IN" b="1" dirty="0"/>
              <a:t>ank-3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8A7071-1861-B113-8B00-338398FB7CDF}"/>
              </a:ext>
            </a:extLst>
          </p:cNvPr>
          <p:cNvSpPr txBox="1"/>
          <p:nvPr/>
        </p:nvSpPr>
        <p:spPr>
          <a:xfrm>
            <a:off x="2380886" y="2623340"/>
            <a:ext cx="16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IN" b="1" dirty="0"/>
              <a:t>ank-2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9901-B554-B816-B14B-2612210FE5B1}"/>
              </a:ext>
            </a:extLst>
          </p:cNvPr>
          <p:cNvSpPr txBox="1"/>
          <p:nvPr/>
        </p:nvSpPr>
        <p:spPr>
          <a:xfrm>
            <a:off x="1028163" y="2623340"/>
            <a:ext cx="16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</a:t>
            </a:r>
            <a:r>
              <a:rPr lang="en-IN" b="1" dirty="0"/>
              <a:t>ank-1</a:t>
            </a:r>
          </a:p>
        </p:txBody>
      </p:sp>
      <p:pic>
        <p:nvPicPr>
          <p:cNvPr id="11" name="Picture 12" descr="Introduction to ESP32 - OceanLabz">
            <a:extLst>
              <a:ext uri="{FF2B5EF4-FFF2-40B4-BE49-F238E27FC236}">
                <a16:creationId xmlns:a16="http://schemas.microsoft.com/office/drawing/2014/main" id="{520C07FB-2B6C-BE16-EB31-12473B616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8" b="22244"/>
          <a:stretch>
            <a:fillRect/>
          </a:stretch>
        </p:blipFill>
        <p:spPr bwMode="auto">
          <a:xfrm>
            <a:off x="5479801" y="2066270"/>
            <a:ext cx="1008330" cy="5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E7AB1A-2637-7CA3-69CC-0348F5745968}"/>
              </a:ext>
            </a:extLst>
          </p:cNvPr>
          <p:cNvSpPr/>
          <p:nvPr/>
        </p:nvSpPr>
        <p:spPr>
          <a:xfrm>
            <a:off x="934065" y="1740310"/>
            <a:ext cx="3716593" cy="125236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4E6AF1-8A15-CD7A-BF23-49205E6BC98D}"/>
              </a:ext>
            </a:extLst>
          </p:cNvPr>
          <p:cNvCxnSpPr>
            <a:cxnSpLocks/>
          </p:cNvCxnSpPr>
          <p:nvPr/>
        </p:nvCxnSpPr>
        <p:spPr>
          <a:xfrm>
            <a:off x="4748981" y="2351554"/>
            <a:ext cx="5833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159F61-96EA-63DD-96A0-EE486B2BF6A6}"/>
              </a:ext>
            </a:extLst>
          </p:cNvPr>
          <p:cNvSpPr txBox="1"/>
          <p:nvPr/>
        </p:nvSpPr>
        <p:spPr>
          <a:xfrm>
            <a:off x="5596092" y="2591074"/>
            <a:ext cx="16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Node - 1</a:t>
            </a:r>
            <a:endParaRPr lang="en-IN" b="1" dirty="0"/>
          </a:p>
        </p:txBody>
      </p:sp>
      <p:pic>
        <p:nvPicPr>
          <p:cNvPr id="16" name="Picture 12" descr="Introduction to ESP32 - OceanLabz">
            <a:extLst>
              <a:ext uri="{FF2B5EF4-FFF2-40B4-BE49-F238E27FC236}">
                <a16:creationId xmlns:a16="http://schemas.microsoft.com/office/drawing/2014/main" id="{F5AFCD0F-0862-03B0-776F-883DA4490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8" b="22244"/>
          <a:stretch>
            <a:fillRect/>
          </a:stretch>
        </p:blipFill>
        <p:spPr bwMode="auto">
          <a:xfrm>
            <a:off x="1910781" y="5473372"/>
            <a:ext cx="1008330" cy="5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4FA905-5880-33FB-1AA3-75C00947D720}"/>
              </a:ext>
            </a:extLst>
          </p:cNvPr>
          <p:cNvSpPr txBox="1"/>
          <p:nvPr/>
        </p:nvSpPr>
        <p:spPr>
          <a:xfrm>
            <a:off x="2008935" y="6030442"/>
            <a:ext cx="16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Node - 2</a:t>
            </a:r>
            <a:endParaRPr lang="en-IN" b="1" dirty="0"/>
          </a:p>
        </p:txBody>
      </p:sp>
      <p:pic>
        <p:nvPicPr>
          <p:cNvPr id="18" name="Picture 12" descr="Introduction to ESP32 - OceanLabz">
            <a:extLst>
              <a:ext uri="{FF2B5EF4-FFF2-40B4-BE49-F238E27FC236}">
                <a16:creationId xmlns:a16="http://schemas.microsoft.com/office/drawing/2014/main" id="{D15B4FF6-5B49-AB43-347A-5F8C7AD92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8" b="22244"/>
          <a:stretch>
            <a:fillRect/>
          </a:stretch>
        </p:blipFill>
        <p:spPr bwMode="auto">
          <a:xfrm>
            <a:off x="6415549" y="5532651"/>
            <a:ext cx="1008330" cy="5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A04C08E-516A-F144-995D-204935C564CD}"/>
              </a:ext>
            </a:extLst>
          </p:cNvPr>
          <p:cNvSpPr txBox="1"/>
          <p:nvPr/>
        </p:nvSpPr>
        <p:spPr>
          <a:xfrm>
            <a:off x="6488131" y="6089721"/>
            <a:ext cx="16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Node - 3</a:t>
            </a:r>
            <a:endParaRPr lang="en-IN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4213B6-4849-F818-8664-D72AB9017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931" y="1893806"/>
            <a:ext cx="993610" cy="99361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B3AF3A-AC62-9078-5B73-2DF3A25C5F85}"/>
              </a:ext>
            </a:extLst>
          </p:cNvPr>
          <p:cNvCxnSpPr/>
          <p:nvPr/>
        </p:nvCxnSpPr>
        <p:spPr>
          <a:xfrm flipH="1">
            <a:off x="5479801" y="3077497"/>
            <a:ext cx="504165" cy="539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CA32D6-9D10-0E9C-2FAA-21AE8778FD21}"/>
              </a:ext>
            </a:extLst>
          </p:cNvPr>
          <p:cNvCxnSpPr/>
          <p:nvPr/>
        </p:nvCxnSpPr>
        <p:spPr>
          <a:xfrm flipV="1">
            <a:off x="2481109" y="4522839"/>
            <a:ext cx="1314143" cy="806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DC9B631-2831-1686-29D6-D99F257A36D4}"/>
              </a:ext>
            </a:extLst>
          </p:cNvPr>
          <p:cNvCxnSpPr/>
          <p:nvPr/>
        </p:nvCxnSpPr>
        <p:spPr>
          <a:xfrm flipH="1" flipV="1">
            <a:off x="5479801" y="4591665"/>
            <a:ext cx="799327" cy="816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A98E9D9-E700-1DD1-6E7F-9AB84B0A8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118" y="3907582"/>
            <a:ext cx="1450258" cy="145025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18BAF5-EA74-4EF5-2E67-CDE17A48BB7E}"/>
              </a:ext>
            </a:extLst>
          </p:cNvPr>
          <p:cNvCxnSpPr/>
          <p:nvPr/>
        </p:nvCxnSpPr>
        <p:spPr>
          <a:xfrm flipH="1">
            <a:off x="7423879" y="5122606"/>
            <a:ext cx="107631" cy="285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14EB9BB-6C0D-95E4-F669-0C047345C5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904" y="3119936"/>
            <a:ext cx="881700" cy="881700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4A1F74-F2C3-16DC-7091-CD8AE047B328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1166754" y="4001636"/>
            <a:ext cx="21265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Picture 4" descr="IoT Energy Meter With Cayenne Dashboard Using PZEM-004T V3, 49% OFF">
            <a:extLst>
              <a:ext uri="{FF2B5EF4-FFF2-40B4-BE49-F238E27FC236}">
                <a16:creationId xmlns:a16="http://schemas.microsoft.com/office/drawing/2014/main" id="{11425774-682C-E8A9-E977-954FBE9D3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8" t="22732" r="5768" b="27779"/>
          <a:stretch>
            <a:fillRect/>
          </a:stretch>
        </p:blipFill>
        <p:spPr bwMode="auto">
          <a:xfrm>
            <a:off x="627775" y="4473449"/>
            <a:ext cx="1417166" cy="90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3F44F44-898D-7369-9821-F794B102280E}"/>
              </a:ext>
            </a:extLst>
          </p:cNvPr>
          <p:cNvCxnSpPr/>
          <p:nvPr/>
        </p:nvCxnSpPr>
        <p:spPr>
          <a:xfrm>
            <a:off x="1188019" y="5532651"/>
            <a:ext cx="571955" cy="278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59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40B71B-2F5F-E057-2EC9-7967FE24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3F7C0-FDFE-26BE-361D-417AEE807EEC}"/>
              </a:ext>
            </a:extLst>
          </p:cNvPr>
          <p:cNvSpPr txBox="1"/>
          <p:nvPr/>
        </p:nvSpPr>
        <p:spPr>
          <a:xfrm>
            <a:off x="591167" y="1385555"/>
            <a:ext cx="568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4. Agriculture Fields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667BCA-E4DF-3DDA-35E7-D87C27BCE5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18" r="17147" b="13433"/>
          <a:stretch>
            <a:fillRect/>
          </a:stretch>
        </p:blipFill>
        <p:spPr>
          <a:xfrm>
            <a:off x="4055999" y="3351479"/>
            <a:ext cx="1189318" cy="829299"/>
          </a:xfrm>
          <a:prstGeom prst="rect">
            <a:avLst/>
          </a:prstGeom>
        </p:spPr>
      </p:pic>
      <p:pic>
        <p:nvPicPr>
          <p:cNvPr id="3" name="Picture 12" descr="Introduction to ESP32 - OceanLabz">
            <a:extLst>
              <a:ext uri="{FF2B5EF4-FFF2-40B4-BE49-F238E27FC236}">
                <a16:creationId xmlns:a16="http://schemas.microsoft.com/office/drawing/2014/main" id="{DD276EF2-532A-AAFF-6116-30EB82B85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8" b="22244"/>
          <a:stretch>
            <a:fillRect/>
          </a:stretch>
        </p:blipFill>
        <p:spPr bwMode="auto">
          <a:xfrm>
            <a:off x="6279128" y="2081292"/>
            <a:ext cx="1008330" cy="5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53712E-58A2-DA34-150D-5591AA1E7CDC}"/>
              </a:ext>
            </a:extLst>
          </p:cNvPr>
          <p:cNvSpPr txBox="1"/>
          <p:nvPr/>
        </p:nvSpPr>
        <p:spPr>
          <a:xfrm>
            <a:off x="6395419" y="2606096"/>
            <a:ext cx="163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Node - 1</a:t>
            </a:r>
            <a:endParaRPr lang="en-IN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89DB86-9851-2E05-EF93-AAF8E7AB0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3892" y="3235381"/>
            <a:ext cx="1189319" cy="118931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1703D8-A2F5-A16C-2293-91C32E975204}"/>
              </a:ext>
            </a:extLst>
          </p:cNvPr>
          <p:cNvCxnSpPr/>
          <p:nvPr/>
        </p:nvCxnSpPr>
        <p:spPr>
          <a:xfrm flipV="1">
            <a:off x="5338916" y="2790762"/>
            <a:ext cx="835742" cy="560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BBCF00-7744-ACF3-4E90-AD24E6747D43}"/>
              </a:ext>
            </a:extLst>
          </p:cNvPr>
          <p:cNvCxnSpPr/>
          <p:nvPr/>
        </p:nvCxnSpPr>
        <p:spPr>
          <a:xfrm>
            <a:off x="7502013" y="2790762"/>
            <a:ext cx="326538" cy="560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5A56762-D054-7171-6A42-B56619DF0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4745" y="2341959"/>
            <a:ext cx="726014" cy="7260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653CD4-4D9E-A78B-7509-4F8CEEFAB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436" y="2065858"/>
            <a:ext cx="1058461" cy="113988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F0CDACD-7033-5506-6EC4-614DF088E19C}"/>
              </a:ext>
            </a:extLst>
          </p:cNvPr>
          <p:cNvCxnSpPr/>
          <p:nvPr/>
        </p:nvCxnSpPr>
        <p:spPr>
          <a:xfrm>
            <a:off x="2153265" y="2606096"/>
            <a:ext cx="26055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07F499E-4761-D474-9494-08DB25AA0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11" y="4026170"/>
            <a:ext cx="1851113" cy="138833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65479B-44A9-65C3-37EF-50FEA8BAAAF4}"/>
              </a:ext>
            </a:extLst>
          </p:cNvPr>
          <p:cNvCxnSpPr/>
          <p:nvPr/>
        </p:nvCxnSpPr>
        <p:spPr>
          <a:xfrm flipV="1">
            <a:off x="2595716" y="4026170"/>
            <a:ext cx="1120878" cy="5163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3085"/>
            <a:ext cx="8229600" cy="1143000"/>
          </a:xfrm>
        </p:spPr>
        <p:txBody>
          <a:bodyPr>
            <a:noAutofit/>
          </a:bodyPr>
          <a:lstStyle/>
          <a:p>
            <a:r>
              <a:rPr sz="3200" b="1" dirty="0"/>
              <a:t>Challenges Faced &amp; How You Overcame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9CAF3-2F1F-C219-F9B2-112E18D5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4BB8EB-5D51-11CA-E33D-53C534F93754}"/>
              </a:ext>
            </a:extLst>
          </p:cNvPr>
          <p:cNvSpPr txBox="1"/>
          <p:nvPr/>
        </p:nvSpPr>
        <p:spPr>
          <a:xfrm>
            <a:off x="835742" y="1505964"/>
            <a:ext cx="7851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Challenge:</a:t>
            </a:r>
            <a:r>
              <a:rPr lang="en-IN" b="1" dirty="0"/>
              <a:t> </a:t>
            </a:r>
            <a:r>
              <a:rPr lang="en-IN" sz="2400" dirty="0"/>
              <a:t>PZEM energy module not reporting parameters</a:t>
            </a:r>
            <a:endParaRPr lang="en-IN" sz="2000" dirty="0"/>
          </a:p>
          <a:p>
            <a:r>
              <a:rPr lang="en-IN" sz="2400" b="1" dirty="0"/>
              <a:t>--Solution</a:t>
            </a:r>
            <a:r>
              <a:rPr lang="en-IN" sz="2400" dirty="0"/>
              <a:t>: Debugging Modbus/UART protocol as per the manufacturer’s user manual.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BD3B2-68EB-CB0B-F528-088C1589C2F4}"/>
              </a:ext>
            </a:extLst>
          </p:cNvPr>
          <p:cNvSpPr txBox="1"/>
          <p:nvPr/>
        </p:nvSpPr>
        <p:spPr>
          <a:xfrm>
            <a:off x="835742" y="2706293"/>
            <a:ext cx="7851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Challenge:</a:t>
            </a:r>
            <a:r>
              <a:rPr lang="en-IN" b="1" dirty="0"/>
              <a:t> </a:t>
            </a:r>
            <a:r>
              <a:rPr lang="en-IN" sz="2400" dirty="0"/>
              <a:t>Protocol diversity</a:t>
            </a:r>
            <a:endParaRPr lang="en-IN" sz="2000" dirty="0"/>
          </a:p>
          <a:p>
            <a:r>
              <a:rPr lang="en-IN" sz="2400" b="1" dirty="0"/>
              <a:t>--Solution</a:t>
            </a:r>
            <a:r>
              <a:rPr lang="en-IN" sz="2400" dirty="0"/>
              <a:t>: </a:t>
            </a:r>
            <a:r>
              <a:rPr lang="en-US" sz="2400" dirty="0"/>
              <a:t>Solved using Home Assistant’s huge integration library + ESPHome custom configs.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6AB5D-8895-0923-4A83-50C19AF261C1}"/>
              </a:ext>
            </a:extLst>
          </p:cNvPr>
          <p:cNvSpPr txBox="1"/>
          <p:nvPr/>
        </p:nvSpPr>
        <p:spPr>
          <a:xfrm>
            <a:off x="766916" y="3906622"/>
            <a:ext cx="7851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Challenge:</a:t>
            </a:r>
            <a:r>
              <a:rPr lang="en-IN" b="1" dirty="0"/>
              <a:t> </a:t>
            </a:r>
            <a:r>
              <a:rPr lang="en-IN" sz="2400" dirty="0"/>
              <a:t>Privacy &amp; Remote Access</a:t>
            </a:r>
          </a:p>
          <a:p>
            <a:r>
              <a:rPr lang="en-IN" sz="2400" b="1" dirty="0"/>
              <a:t>--Solution</a:t>
            </a:r>
            <a:r>
              <a:rPr lang="en-IN" sz="2400" dirty="0"/>
              <a:t>: </a:t>
            </a:r>
            <a:r>
              <a:rPr lang="en-US" sz="2400" dirty="0"/>
              <a:t>Avoided Cloud exposure by using </a:t>
            </a:r>
            <a:r>
              <a:rPr lang="en-US" sz="2400" dirty="0" err="1"/>
              <a:t>Zerotier</a:t>
            </a:r>
            <a:r>
              <a:rPr lang="en-US" sz="2400" dirty="0"/>
              <a:t>.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C966E6-D56A-2E04-AE1D-F1FBE2122DFD}"/>
              </a:ext>
            </a:extLst>
          </p:cNvPr>
          <p:cNvSpPr txBox="1"/>
          <p:nvPr/>
        </p:nvSpPr>
        <p:spPr>
          <a:xfrm>
            <a:off x="766916" y="4809429"/>
            <a:ext cx="822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/>
              <a:t>Challenge:</a:t>
            </a:r>
            <a:r>
              <a:rPr lang="en-IN" b="1" dirty="0"/>
              <a:t> </a:t>
            </a:r>
            <a:r>
              <a:rPr lang="en-IN" sz="2400" dirty="0"/>
              <a:t>Scalability</a:t>
            </a:r>
          </a:p>
          <a:p>
            <a:r>
              <a:rPr lang="en-IN" sz="2400" b="1" dirty="0"/>
              <a:t>--Solution</a:t>
            </a:r>
            <a:r>
              <a:rPr lang="en-IN" sz="2400" dirty="0"/>
              <a:t>: </a:t>
            </a:r>
            <a:r>
              <a:rPr lang="en-US" sz="2400" dirty="0"/>
              <a:t>Docker containers to keep services isolated &amp; reliable.</a:t>
            </a:r>
            <a:endParaRPr lang="en-I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988" y="938889"/>
            <a:ext cx="4986023" cy="644105"/>
          </a:xfrm>
        </p:spPr>
        <p:txBody>
          <a:bodyPr>
            <a:normAutofit fontScale="90000"/>
          </a:bodyPr>
          <a:lstStyle/>
          <a:p>
            <a:r>
              <a:rPr b="1" dirty="0"/>
              <a:t>Problem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06721A-436A-8A81-0B20-F8DDBEB92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B3058C-1793-7A0D-F10C-12AC3D89F40D}"/>
              </a:ext>
            </a:extLst>
          </p:cNvPr>
          <p:cNvSpPr txBox="1"/>
          <p:nvPr/>
        </p:nvSpPr>
        <p:spPr>
          <a:xfrm>
            <a:off x="363794" y="1570957"/>
            <a:ext cx="84655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Fragmented ecosystems → Philips Hue, Tuya, Modbus, Zigbee… don’t talk to each other. </a:t>
            </a:r>
          </a:p>
          <a:p>
            <a:endParaRPr lang="en-IN" sz="2000" dirty="0"/>
          </a:p>
          <a:p>
            <a:r>
              <a:rPr lang="en-IN" sz="2000" dirty="0"/>
              <a:t>cv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45B630-6B47-AA50-2B3B-4F31B9148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55" y="2656515"/>
            <a:ext cx="1406474" cy="1406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8F39A-910D-1D7D-4FAD-C46A37E2FB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509" t="14110" r="40645" b="16881"/>
          <a:stretch>
            <a:fillRect/>
          </a:stretch>
        </p:blipFill>
        <p:spPr>
          <a:xfrm>
            <a:off x="1553272" y="2266488"/>
            <a:ext cx="985539" cy="2029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2ED557-947B-3F4F-3409-FED38D2948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113" r="26748"/>
          <a:stretch>
            <a:fillRect/>
          </a:stretch>
        </p:blipFill>
        <p:spPr>
          <a:xfrm>
            <a:off x="2959746" y="2578232"/>
            <a:ext cx="1347019" cy="1382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D44AD0-5FF1-79D7-6CF4-5AA5DC4D747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677" t="12565" r="10215" b="13616"/>
          <a:stretch>
            <a:fillRect/>
          </a:stretch>
        </p:blipFill>
        <p:spPr>
          <a:xfrm>
            <a:off x="4571999" y="2656515"/>
            <a:ext cx="2158254" cy="1118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1A56E2-C29A-EC1F-E2D2-A3AF02992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0683" y="2574423"/>
            <a:ext cx="2133918" cy="12003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D05F321-1846-0781-E105-0345E4D6C13E}"/>
              </a:ext>
            </a:extLst>
          </p:cNvPr>
          <p:cNvSpPr txBox="1"/>
          <p:nvPr/>
        </p:nvSpPr>
        <p:spPr>
          <a:xfrm>
            <a:off x="516194" y="4584475"/>
            <a:ext cx="8465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Vendor lock-in → forced to use one app/brand, subscriptions, cloud.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A18F5B-DC21-4B3A-A1CD-2521D0EB849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441" t="40687" r="63871" b="39655"/>
          <a:stretch>
            <a:fillRect/>
          </a:stretch>
        </p:blipFill>
        <p:spPr>
          <a:xfrm>
            <a:off x="2576753" y="5458796"/>
            <a:ext cx="2113004" cy="7147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9997FE-0761-BC4A-549A-13FEBE52EE2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4839" t="9908" r="23877" b="9158"/>
          <a:stretch>
            <a:fillRect/>
          </a:stretch>
        </p:blipFill>
        <p:spPr>
          <a:xfrm>
            <a:off x="5315670" y="5225334"/>
            <a:ext cx="1414583" cy="11720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9793"/>
            <a:ext cx="8229600" cy="1143000"/>
          </a:xfrm>
        </p:spPr>
        <p:txBody>
          <a:bodyPr/>
          <a:lstStyle/>
          <a:p>
            <a:r>
              <a:rPr b="1" dirty="0"/>
              <a:t>Future Scope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BBDC1D-3BB1-0C4E-F102-E123C51F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7165750-FA3B-815E-F74B-9D2B2A23A1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4739" y="1918220"/>
            <a:ext cx="851452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renewable energy (On-grid, </a:t>
            </a:r>
            <a:r>
              <a:rPr lang="en-US" altLang="en-US" sz="2400" dirty="0">
                <a:latin typeface="Arial" panose="020B0604020202020204" pitchFamily="34" charset="0"/>
              </a:rPr>
              <a:t>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olar, EV charging).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 for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industrial IoT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cases.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Integration with </a:t>
            </a:r>
            <a:r>
              <a:rPr lang="en-US" sz="2400" b="1" dirty="0"/>
              <a:t>voice assistants</a:t>
            </a:r>
            <a:r>
              <a:rPr lang="en-US" sz="2400" dirty="0"/>
              <a:t> for accessibility.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Expand to </a:t>
            </a:r>
            <a:r>
              <a:rPr lang="en-US" sz="2400" b="1" dirty="0"/>
              <a:t>community/industrial scale</a:t>
            </a:r>
            <a:r>
              <a:rPr lang="en-US" sz="2400" dirty="0"/>
              <a:t>: multiple </a:t>
            </a:r>
            <a:r>
              <a:rPr lang="en-US" sz="2400" dirty="0" err="1"/>
              <a:t>Pis</a:t>
            </a:r>
            <a:r>
              <a:rPr lang="en-US" sz="2400" dirty="0"/>
              <a:t>, server-based setup, dashboards for admins.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AI/ML for predictive alerts (e.g., motor failure, energy anomaly detection).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8709"/>
            <a:ext cx="8229600" cy="1143000"/>
          </a:xfrm>
        </p:spPr>
        <p:txBody>
          <a:bodyPr/>
          <a:lstStyle/>
          <a:p>
            <a:r>
              <a:rPr b="1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BC8F6-C29F-E29C-D718-A4BAA21F5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E4E27C09-1BBD-FE36-F3A6-C0BC89496D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7929" y="1838322"/>
            <a:ext cx="8608142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Our project is </a:t>
            </a:r>
            <a:r>
              <a:rPr lang="en-US" sz="2400" b="1" dirty="0"/>
              <a:t>local-first, private, open source, vendor-agnostic</a:t>
            </a:r>
            <a:r>
              <a:rPr lang="en-US" sz="2400" dirty="0"/>
              <a:t>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Already </a:t>
            </a:r>
            <a:r>
              <a:rPr lang="en-US" sz="2400" b="1" dirty="0"/>
              <a:t>field-tested</a:t>
            </a:r>
            <a:r>
              <a:rPr lang="en-US" sz="2400" dirty="0"/>
              <a:t> (hall sensors for water tanks, DG set via Modbus).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More than a demo, it’s a </a:t>
            </a:r>
            <a:r>
              <a:rPr lang="en-US" sz="2400" b="1" dirty="0"/>
              <a:t>working hub</a:t>
            </a:r>
            <a:r>
              <a:rPr lang="en-US" sz="2400" dirty="0"/>
              <a:t> ready to scale beyond home to schools, hospitals, apartments, gateway communities and small-scale industrial setups.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/>
              <a:t>Beats typical projects: not just a webpage on ESP, but a real smart home platform.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/>
              <a:t>This project shows how open-source + Any SBC (Single Board Computer/old computers (e-waste devices) can make smart homes affordable, extensible, and sustainable.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17" y="826604"/>
            <a:ext cx="8229600" cy="1143000"/>
          </a:xfrm>
        </p:spPr>
        <p:txBody>
          <a:bodyPr/>
          <a:lstStyle/>
          <a:p>
            <a:r>
              <a:rPr b="1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9604"/>
            <a:ext cx="8229600" cy="3676089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To all the team members for their valuable time and inputs.</a:t>
            </a:r>
          </a:p>
          <a:p>
            <a:pPr marL="0" indent="0">
              <a:buNone/>
            </a:pPr>
            <a:r>
              <a:rPr lang="en-IN" dirty="0"/>
              <a:t>Youtube, Internet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28980-35D7-C5E5-AB9B-E1BDA3BE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B4E359-CDAA-DCF9-BFE1-97B91AA21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7" y="1797256"/>
            <a:ext cx="5160022" cy="35179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B8B98E-86E9-96CF-ECE3-88F44F74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539" y="1542789"/>
            <a:ext cx="5260767" cy="4343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03AE7-623D-AB76-DC01-ABFCE9C33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86" y="4234994"/>
            <a:ext cx="7875639" cy="27611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13B81E-829F-2BFF-1287-6DCEEE9AD213}"/>
              </a:ext>
            </a:extLst>
          </p:cNvPr>
          <p:cNvSpPr txBox="1"/>
          <p:nvPr/>
        </p:nvSpPr>
        <p:spPr>
          <a:xfrm>
            <a:off x="422786" y="1015446"/>
            <a:ext cx="80821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Privacy risk → data leaves your home. (Cloud connected)</a:t>
            </a: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0ACE1-4B4E-75B7-045D-178928B13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1E4167-7BF4-F481-BA90-7C92D7D4790F}"/>
              </a:ext>
            </a:extLst>
          </p:cNvPr>
          <p:cNvSpPr txBox="1"/>
          <p:nvPr/>
        </p:nvSpPr>
        <p:spPr>
          <a:xfrm>
            <a:off x="294967" y="1031423"/>
            <a:ext cx="842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Short device lifespans → closed vendor apps die, devices become e-waste.</a:t>
            </a:r>
            <a:endParaRPr lang="en-IN" sz="2000" dirty="0"/>
          </a:p>
        </p:txBody>
      </p:sp>
      <p:pic>
        <p:nvPicPr>
          <p:cNvPr id="1026" name="Picture 2" descr="LED Bulb 33W A60 E27 8718699651251 | Philips">
            <a:extLst>
              <a:ext uri="{FF2B5EF4-FFF2-40B4-BE49-F238E27FC236}">
                <a16:creationId xmlns:a16="http://schemas.microsoft.com/office/drawing/2014/main" id="{3C5D074A-81DC-53F7-9F2C-5C5FC955B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0" y="1674455"/>
            <a:ext cx="1245522" cy="12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9E9E4C-5F31-0543-EB07-81C147F1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762" y="1387996"/>
            <a:ext cx="1617406" cy="1617406"/>
          </a:xfrm>
          <a:prstGeom prst="rect">
            <a:avLst/>
          </a:prstGeom>
        </p:spPr>
      </p:pic>
      <p:pic>
        <p:nvPicPr>
          <p:cNvPr id="1028" name="Picture 4" descr="Electronic Waste icon in vector. Logotype 40360566 Vector Art at Vecteezy">
            <a:extLst>
              <a:ext uri="{FF2B5EF4-FFF2-40B4-BE49-F238E27FC236}">
                <a16:creationId xmlns:a16="http://schemas.microsoft.com/office/drawing/2014/main" id="{AB480B07-28CD-0E42-2BCB-7A1C3CD22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717" y="1486833"/>
            <a:ext cx="1536289" cy="153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1FA3A1-8848-E1CD-8707-39EA2211E3B8}"/>
              </a:ext>
            </a:extLst>
          </p:cNvPr>
          <p:cNvCxnSpPr/>
          <p:nvPr/>
        </p:nvCxnSpPr>
        <p:spPr>
          <a:xfrm>
            <a:off x="3893574" y="2121698"/>
            <a:ext cx="2005781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200F50-E386-1C00-02BB-EF273C657EB6}"/>
              </a:ext>
            </a:extLst>
          </p:cNvPr>
          <p:cNvSpPr txBox="1"/>
          <p:nvPr/>
        </p:nvSpPr>
        <p:spPr>
          <a:xfrm>
            <a:off x="358877" y="3005402"/>
            <a:ext cx="8696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Existing student projects → usually just ESP webpage → not scalable, not user-friendly.</a:t>
            </a:r>
            <a:endParaRPr lang="en-IN" sz="2000" dirty="0"/>
          </a:p>
        </p:txBody>
      </p:sp>
      <p:pic>
        <p:nvPicPr>
          <p:cNvPr id="1030" name="Picture 6" descr="IoT Home Automation using Blynk &amp; NodeMCU ESP8266">
            <a:extLst>
              <a:ext uri="{FF2B5EF4-FFF2-40B4-BE49-F238E27FC236}">
                <a16:creationId xmlns:a16="http://schemas.microsoft.com/office/drawing/2014/main" id="{06741F87-E2B6-DDF4-2805-751BE808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77" y="3831693"/>
            <a:ext cx="4006167" cy="285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FAC6B9-B005-1358-128C-744192E9B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915043"/>
            <a:ext cx="4402455" cy="25754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8332DF-54D4-42B9-4833-9CD5584A1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43847"/>
            <a:ext cx="9144000" cy="1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00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51FE2D-019D-DFB2-D638-EF615130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7409" y="1000430"/>
            <a:ext cx="2967377" cy="11430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Personal</a:t>
            </a:r>
            <a:br>
              <a:rPr lang="en-IN" b="1" dirty="0"/>
            </a:br>
            <a:r>
              <a:rPr lang="en-IN" b="1" dirty="0"/>
              <a:t> Experience</a:t>
            </a:r>
            <a:endParaRPr b="1" dirty="0"/>
          </a:p>
        </p:txBody>
      </p:sp>
      <p:pic>
        <p:nvPicPr>
          <p:cNvPr id="10" name="Picture 9" descr="A couple of electrical boxes with wires&#10;&#10;AI-generated content may be incorrect.">
            <a:extLst>
              <a:ext uri="{FF2B5EF4-FFF2-40B4-BE49-F238E27FC236}">
                <a16:creationId xmlns:a16="http://schemas.microsoft.com/office/drawing/2014/main" id="{BCD58356-71E0-41A9-5944-5E478317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13934"/>
            <a:ext cx="5262223" cy="3946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219C1-4116-4450-8C14-29528DEF4ED9}"/>
              </a:ext>
            </a:extLst>
          </p:cNvPr>
          <p:cNvSpPr txBox="1"/>
          <p:nvPr/>
        </p:nvSpPr>
        <p:spPr>
          <a:xfrm>
            <a:off x="960329" y="6129356"/>
            <a:ext cx="4603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On the market motor pump controllers with no dry run protection and smart home feature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044E6-84D8-46B5-162E-6D96C0CD2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89" y="2123766"/>
            <a:ext cx="2385267" cy="44706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4ED07B-75EB-FA20-28ED-BB437EB6F95E}"/>
              </a:ext>
            </a:extLst>
          </p:cNvPr>
          <p:cNvSpPr txBox="1"/>
          <p:nvPr/>
        </p:nvSpPr>
        <p:spPr>
          <a:xfrm>
            <a:off x="417868" y="1371875"/>
            <a:ext cx="568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1. Overhead Tank/ Sump Tank Level Controller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5EAF6A-0ED3-F40D-D0A1-056403940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6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F44C32-6DD5-1155-F2CF-953A56F54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  <p:pic>
        <p:nvPicPr>
          <p:cNvPr id="6" name="Picture 5" descr="A close-up of a machine&#10;&#10;AI-generated content may be incorrect.">
            <a:extLst>
              <a:ext uri="{FF2B5EF4-FFF2-40B4-BE49-F238E27FC236}">
                <a16:creationId xmlns:a16="http://schemas.microsoft.com/office/drawing/2014/main" id="{6ACBB1E6-4C97-6A5E-0BBA-26F711334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06" y="2330244"/>
            <a:ext cx="5289755" cy="3967316"/>
          </a:xfrm>
          <a:prstGeom prst="rect">
            <a:avLst/>
          </a:prstGeom>
        </p:spPr>
      </p:pic>
      <p:pic>
        <p:nvPicPr>
          <p:cNvPr id="8" name="Picture 7" descr="A close-up of a device&#10;&#10;AI-generated content may be incorrect.">
            <a:extLst>
              <a:ext uri="{FF2B5EF4-FFF2-40B4-BE49-F238E27FC236}">
                <a16:creationId xmlns:a16="http://schemas.microsoft.com/office/drawing/2014/main" id="{4AD59E29-B8E5-E296-1F5B-4CF04F89D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796" y="1156853"/>
            <a:ext cx="2415049" cy="3220065"/>
          </a:xfrm>
          <a:prstGeom prst="rect">
            <a:avLst/>
          </a:prstGeom>
        </p:spPr>
      </p:pic>
      <p:pic>
        <p:nvPicPr>
          <p:cNvPr id="10" name="Picture 9" descr="A close-up of a machine&#10;&#10;AI-generated content may be incorrect.">
            <a:extLst>
              <a:ext uri="{FF2B5EF4-FFF2-40B4-BE49-F238E27FC236}">
                <a16:creationId xmlns:a16="http://schemas.microsoft.com/office/drawing/2014/main" id="{36467406-8CD1-0360-6715-F3D4B8AD86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163" r="24535" b="19207"/>
          <a:stretch>
            <a:fillRect/>
          </a:stretch>
        </p:blipFill>
        <p:spPr>
          <a:xfrm>
            <a:off x="5980470" y="3546987"/>
            <a:ext cx="2713703" cy="3205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46F1AE-A211-84AD-1759-F5A9AD41D69C}"/>
              </a:ext>
            </a:extLst>
          </p:cNvPr>
          <p:cNvSpPr txBox="1"/>
          <p:nvPr/>
        </p:nvSpPr>
        <p:spPr>
          <a:xfrm>
            <a:off x="367173" y="1571930"/>
            <a:ext cx="568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2. Diesel GenSet Automation</a:t>
            </a:r>
          </a:p>
        </p:txBody>
      </p:sp>
    </p:spTree>
    <p:extLst>
      <p:ext uri="{BB962C8B-B14F-4D97-AF65-F5344CB8AC3E}">
        <p14:creationId xmlns:p14="http://schemas.microsoft.com/office/powerpoint/2010/main" val="292545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5340"/>
            <a:ext cx="8229600" cy="1143000"/>
          </a:xfrm>
        </p:spPr>
        <p:txBody>
          <a:bodyPr>
            <a:normAutofit/>
          </a:bodyPr>
          <a:lstStyle/>
          <a:p>
            <a:r>
              <a:rPr sz="4000" b="1" dirty="0"/>
              <a:t>Proposed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FE2DB-53A6-1AD8-FD40-B597B45F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11534-714E-FC43-2F3B-39DB06C28C2E}"/>
              </a:ext>
            </a:extLst>
          </p:cNvPr>
          <p:cNvSpPr txBox="1"/>
          <p:nvPr/>
        </p:nvSpPr>
        <p:spPr>
          <a:xfrm>
            <a:off x="245806" y="1761528"/>
            <a:ext cx="86938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Local-Hosted Smart Hub/Server</a:t>
            </a:r>
            <a:r>
              <a:rPr lang="en-US" sz="2000" dirty="0"/>
              <a:t> running on Raspberry Pi 4B, fully open-source.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61795-63F8-CE72-9056-985EC3682CA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18" r="17147" b="13433"/>
          <a:stretch>
            <a:fillRect/>
          </a:stretch>
        </p:blipFill>
        <p:spPr>
          <a:xfrm>
            <a:off x="1971367" y="2460805"/>
            <a:ext cx="1681317" cy="11723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58BA9C-E6D7-A3CD-CEF3-4256CE85810C}"/>
              </a:ext>
            </a:extLst>
          </p:cNvPr>
          <p:cNvCxnSpPr>
            <a:cxnSpLocks/>
          </p:cNvCxnSpPr>
          <p:nvPr/>
        </p:nvCxnSpPr>
        <p:spPr>
          <a:xfrm flipV="1">
            <a:off x="3652684" y="2522838"/>
            <a:ext cx="1376517" cy="1240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04C656-1B65-5B4B-420B-BB53DF31AB56}"/>
              </a:ext>
            </a:extLst>
          </p:cNvPr>
          <p:cNvCxnSpPr>
            <a:cxnSpLocks/>
          </p:cNvCxnSpPr>
          <p:nvPr/>
        </p:nvCxnSpPr>
        <p:spPr>
          <a:xfrm>
            <a:off x="3652684" y="3378249"/>
            <a:ext cx="1376517" cy="1094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4B07C5-88A7-ADA3-4C84-A34D04CA9C2C}"/>
              </a:ext>
            </a:extLst>
          </p:cNvPr>
          <p:cNvCxnSpPr>
            <a:cxnSpLocks/>
          </p:cNvCxnSpPr>
          <p:nvPr/>
        </p:nvCxnSpPr>
        <p:spPr>
          <a:xfrm>
            <a:off x="3652684" y="3004627"/>
            <a:ext cx="18386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2" descr="Introduction to ESP32 - OceanLabz">
            <a:extLst>
              <a:ext uri="{FF2B5EF4-FFF2-40B4-BE49-F238E27FC236}">
                <a16:creationId xmlns:a16="http://schemas.microsoft.com/office/drawing/2014/main" id="{C0135F47-07A9-2FAC-5FFC-4D1DD7E05E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8" b="22244"/>
          <a:stretch>
            <a:fillRect/>
          </a:stretch>
        </p:blipFill>
        <p:spPr bwMode="auto">
          <a:xfrm>
            <a:off x="5214785" y="2253194"/>
            <a:ext cx="751574" cy="41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9A1523-C04E-4ADA-F776-A4E197599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318" y="2795050"/>
            <a:ext cx="598820" cy="598820"/>
          </a:xfrm>
          <a:prstGeom prst="rect">
            <a:avLst/>
          </a:prstGeom>
        </p:spPr>
      </p:pic>
      <p:pic>
        <p:nvPicPr>
          <p:cNvPr id="19" name="Picture 4" descr="DHT11 Sensor - Humidity and Temperature Sensor - ADIY">
            <a:extLst>
              <a:ext uri="{FF2B5EF4-FFF2-40B4-BE49-F238E27FC236}">
                <a16:creationId xmlns:a16="http://schemas.microsoft.com/office/drawing/2014/main" id="{DFF04030-ED88-46F3-5529-18D0FB6E80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3" t="34994" r="23269" b="34473"/>
          <a:stretch>
            <a:fillRect/>
          </a:stretch>
        </p:blipFill>
        <p:spPr bwMode="auto">
          <a:xfrm>
            <a:off x="5128541" y="3445804"/>
            <a:ext cx="725554" cy="37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Diode, led, led diode icon - Download on Iconfinder">
            <a:extLst>
              <a:ext uri="{FF2B5EF4-FFF2-40B4-BE49-F238E27FC236}">
                <a16:creationId xmlns:a16="http://schemas.microsoft.com/office/drawing/2014/main" id="{8A60BAC8-DE2F-8EBB-7F9A-B1C70D1E3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359" y="3331659"/>
            <a:ext cx="504698" cy="50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C8FB988-7B6B-290A-7947-CFC856D75C67}"/>
              </a:ext>
            </a:extLst>
          </p:cNvPr>
          <p:cNvSpPr txBox="1"/>
          <p:nvPr/>
        </p:nvSpPr>
        <p:spPr>
          <a:xfrm>
            <a:off x="356419" y="4041691"/>
            <a:ext cx="8505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Vendor-independent, plug-and-play for normal users, hackable for hobbyists.</a:t>
            </a:r>
            <a:endParaRPr lang="en-IN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B11F2DE-B6A4-1DA8-23A2-0FBF14EB0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635" y="4477767"/>
            <a:ext cx="3309287" cy="210967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088162F-B457-BAB8-C04B-98459DAC8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23065"/>
          <a:stretch>
            <a:fillRect/>
          </a:stretch>
        </p:blipFill>
        <p:spPr>
          <a:xfrm>
            <a:off x="4836968" y="4484178"/>
            <a:ext cx="2870451" cy="205062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DA6854-77EE-7FBD-CBAC-89DB6A8872A2}"/>
              </a:ext>
            </a:extLst>
          </p:cNvPr>
          <p:cNvSpPr txBox="1"/>
          <p:nvPr/>
        </p:nvSpPr>
        <p:spPr>
          <a:xfrm>
            <a:off x="401108" y="101747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Docker → modular + resilient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F20E3E-6F89-A093-7B60-065AE4FADE9D}"/>
              </a:ext>
            </a:extLst>
          </p:cNvPr>
          <p:cNvSpPr txBox="1"/>
          <p:nvPr/>
        </p:nvSpPr>
        <p:spPr>
          <a:xfrm>
            <a:off x="395983" y="3568816"/>
            <a:ext cx="8183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Integration of </a:t>
            </a:r>
            <a:r>
              <a:rPr lang="en-IN" sz="2000" b="1" dirty="0"/>
              <a:t>multiple devices &amp; protocols</a:t>
            </a:r>
            <a:r>
              <a:rPr lang="en-IN" sz="2000" dirty="0"/>
              <a:t> (Wi-Fi ESP, Modbus DG sets, sensors).</a:t>
            </a:r>
          </a:p>
        </p:txBody>
      </p:sp>
      <p:pic>
        <p:nvPicPr>
          <p:cNvPr id="3074" name="Picture 2" descr="Connector Blocks: Over 467 Royalty-Free Licensable Stock Illustrations ...">
            <a:extLst>
              <a:ext uri="{FF2B5EF4-FFF2-40B4-BE49-F238E27FC236}">
                <a16:creationId xmlns:a16="http://schemas.microsoft.com/office/drawing/2014/main" id="{F4F020C5-4A44-F349-D27A-FA356AC54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22" y="1429132"/>
            <a:ext cx="2195253" cy="219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368377-1DCA-C35C-DFB8-3064AA4AF7D2}"/>
              </a:ext>
            </a:extLst>
          </p:cNvPr>
          <p:cNvSpPr txBox="1"/>
          <p:nvPr/>
        </p:nvSpPr>
        <p:spPr>
          <a:xfrm>
            <a:off x="2349945" y="1660558"/>
            <a:ext cx="1991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Home Assistant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447266-BDF3-AB56-1811-151D12857082}"/>
              </a:ext>
            </a:extLst>
          </p:cNvPr>
          <p:cNvSpPr txBox="1"/>
          <p:nvPr/>
        </p:nvSpPr>
        <p:spPr>
          <a:xfrm>
            <a:off x="2381900" y="2277469"/>
            <a:ext cx="1991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ESP Home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CDE085-D799-3429-51E9-495B933FE79F}"/>
              </a:ext>
            </a:extLst>
          </p:cNvPr>
          <p:cNvSpPr txBox="1"/>
          <p:nvPr/>
        </p:nvSpPr>
        <p:spPr>
          <a:xfrm>
            <a:off x="2381900" y="2894380"/>
            <a:ext cx="19910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Motion Eye OS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2144BD-943C-FDDA-52AF-2D3370247800}"/>
              </a:ext>
            </a:extLst>
          </p:cNvPr>
          <p:cNvGrpSpPr/>
          <p:nvPr/>
        </p:nvGrpSpPr>
        <p:grpSpPr>
          <a:xfrm>
            <a:off x="5029165" y="1167968"/>
            <a:ext cx="1435509" cy="869920"/>
            <a:chOff x="5776452" y="1166160"/>
            <a:chExt cx="1435509" cy="869920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EE63E6A6-70DC-B7C7-098A-D48451EA5F05}"/>
                </a:ext>
              </a:extLst>
            </p:cNvPr>
            <p:cNvSpPr/>
            <p:nvPr/>
          </p:nvSpPr>
          <p:spPr>
            <a:xfrm>
              <a:off x="5776452" y="1166160"/>
              <a:ext cx="1351935" cy="86992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D17B3A-A08E-47D8-EA95-11C9DC4929D2}"/>
                </a:ext>
              </a:extLst>
            </p:cNvPr>
            <p:cNvSpPr txBox="1"/>
            <p:nvPr/>
          </p:nvSpPr>
          <p:spPr>
            <a:xfrm>
              <a:off x="5987845" y="1382029"/>
              <a:ext cx="12241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b="1" dirty="0"/>
                <a:t>Isolation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8F8768-1B37-C405-6232-FAA907B9FD25}"/>
              </a:ext>
            </a:extLst>
          </p:cNvPr>
          <p:cNvGrpSpPr/>
          <p:nvPr/>
        </p:nvGrpSpPr>
        <p:grpSpPr>
          <a:xfrm>
            <a:off x="4794680" y="2327127"/>
            <a:ext cx="1799357" cy="999519"/>
            <a:chOff x="5619117" y="1166160"/>
            <a:chExt cx="1666603" cy="869920"/>
          </a:xfrm>
        </p:grpSpPr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7FE9B4DD-F38F-D4A7-B941-38EC67055D59}"/>
                </a:ext>
              </a:extLst>
            </p:cNvPr>
            <p:cNvSpPr/>
            <p:nvPr/>
          </p:nvSpPr>
          <p:spPr>
            <a:xfrm>
              <a:off x="5776452" y="1166160"/>
              <a:ext cx="1351935" cy="86992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8A893F-8C98-C230-F31C-D517629B37F0}"/>
                </a:ext>
              </a:extLst>
            </p:cNvPr>
            <p:cNvSpPr txBox="1"/>
            <p:nvPr/>
          </p:nvSpPr>
          <p:spPr>
            <a:xfrm>
              <a:off x="5619117" y="1264211"/>
              <a:ext cx="166660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b="1" dirty="0"/>
                <a:t>No Dependencies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AE39383-8A13-65C1-111C-81AC248166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18" r="17147" b="13433"/>
          <a:stretch>
            <a:fillRect/>
          </a:stretch>
        </p:blipFill>
        <p:spPr>
          <a:xfrm>
            <a:off x="3502740" y="4846001"/>
            <a:ext cx="1366685" cy="952975"/>
          </a:xfrm>
          <a:prstGeom prst="rect">
            <a:avLst/>
          </a:prstGeom>
        </p:spPr>
      </p:pic>
      <p:pic>
        <p:nvPicPr>
          <p:cNvPr id="24" name="Picture 6" descr="Instalacja Home Assistant na Raspberry pi z systemem Raspbian – BLOG ...">
            <a:extLst>
              <a:ext uri="{FF2B5EF4-FFF2-40B4-BE49-F238E27FC236}">
                <a16:creationId xmlns:a16="http://schemas.microsoft.com/office/drawing/2014/main" id="{D0E320D3-C8DB-5C59-747C-E5C0549F5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144" y="4954307"/>
            <a:ext cx="747250" cy="74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35FAFE-97C2-AB98-5A3B-1F981B033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5040" y="4096454"/>
            <a:ext cx="1089427" cy="1089427"/>
          </a:xfrm>
          <a:prstGeom prst="rect">
            <a:avLst/>
          </a:prstGeom>
        </p:spPr>
      </p:pic>
      <p:pic>
        <p:nvPicPr>
          <p:cNvPr id="3078" name="Picture 6" descr="Communicating with MODBUS Devices with ESP32 - NORVI Industrial Arduino">
            <a:extLst>
              <a:ext uri="{FF2B5EF4-FFF2-40B4-BE49-F238E27FC236}">
                <a16:creationId xmlns:a16="http://schemas.microsoft.com/office/drawing/2014/main" id="{B306ED42-15B2-7286-43F4-869097397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34" y="5050637"/>
            <a:ext cx="1799357" cy="1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n Introduction to Thread | Symmetry Electronics">
            <a:extLst>
              <a:ext uri="{FF2B5EF4-FFF2-40B4-BE49-F238E27FC236}">
                <a16:creationId xmlns:a16="http://schemas.microsoft.com/office/drawing/2014/main" id="{13217F47-2385-3A7F-0DB8-B17687377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393" y="3881227"/>
            <a:ext cx="1686034" cy="84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2CD1F3-B707-5F90-D76A-C25C36C9A8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934" y="5375228"/>
            <a:ext cx="890740" cy="1268459"/>
          </a:xfrm>
          <a:prstGeom prst="rect">
            <a:avLst/>
          </a:prstGeom>
        </p:spPr>
      </p:pic>
      <p:pic>
        <p:nvPicPr>
          <p:cNvPr id="3084" name="Picture 12" descr="Philips Hue Lampen Produktbewertung - Flodders">
            <a:extLst>
              <a:ext uri="{FF2B5EF4-FFF2-40B4-BE49-F238E27FC236}">
                <a16:creationId xmlns:a16="http://schemas.microsoft.com/office/drawing/2014/main" id="{66A236A8-E719-B727-6C20-4D436EC95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458" y="6015777"/>
            <a:ext cx="675507" cy="67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avells logo - Arogya World">
            <a:extLst>
              <a:ext uri="{FF2B5EF4-FFF2-40B4-BE49-F238E27FC236}">
                <a16:creationId xmlns:a16="http://schemas.microsoft.com/office/drawing/2014/main" id="{AC45F941-9FCF-D8A7-2075-F7D67ABD0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410" y="4806543"/>
            <a:ext cx="1837990" cy="56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Download Schneider Electric Logo in SVG Vector or PNG File Format ...">
            <a:extLst>
              <a:ext uri="{FF2B5EF4-FFF2-40B4-BE49-F238E27FC236}">
                <a16:creationId xmlns:a16="http://schemas.microsoft.com/office/drawing/2014/main" id="{01768548-11B7-F386-FEAD-88690B864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370" y="3798383"/>
            <a:ext cx="1652657" cy="110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01179-3D4F-0FFA-BD81-851220DE8D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96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A1B14E-B077-D0B7-F51D-FA00F03F379D}"/>
              </a:ext>
            </a:extLst>
          </p:cNvPr>
          <p:cNvSpPr txBox="1"/>
          <p:nvPr/>
        </p:nvSpPr>
        <p:spPr>
          <a:xfrm>
            <a:off x="381726" y="1095453"/>
            <a:ext cx="8495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Enable remote access via </a:t>
            </a:r>
            <a:r>
              <a:rPr lang="en-IN" sz="2000" b="1" dirty="0"/>
              <a:t>Zero-Tier</a:t>
            </a:r>
            <a:r>
              <a:rPr lang="en-IN" sz="2000" dirty="0"/>
              <a:t>/</a:t>
            </a:r>
            <a:r>
              <a:rPr lang="en-IN" sz="2000" b="1" dirty="0" err="1"/>
              <a:t>TailScale</a:t>
            </a:r>
            <a:r>
              <a:rPr lang="en-IN" sz="2000" dirty="0"/>
              <a:t>.</a:t>
            </a:r>
          </a:p>
        </p:txBody>
      </p:sp>
      <p:pic>
        <p:nvPicPr>
          <p:cNvPr id="4100" name="Picture 4" descr="OPNsense ZeroTier Setup - DannyEckes.com">
            <a:extLst>
              <a:ext uri="{FF2B5EF4-FFF2-40B4-BE49-F238E27FC236}">
                <a16:creationId xmlns:a16="http://schemas.microsoft.com/office/drawing/2014/main" id="{6307B2C2-782C-370B-517D-530C184B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37" y="1739191"/>
            <a:ext cx="4131905" cy="80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C3E0A-B422-B968-0D54-66F2C1C4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234" y="1429028"/>
            <a:ext cx="2336083" cy="1310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3E7A3-427A-1BF5-939B-31B577504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12" y="3364997"/>
            <a:ext cx="1667490" cy="1234787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CD7C038-2385-867C-09B7-C29B33041EC0}"/>
              </a:ext>
            </a:extLst>
          </p:cNvPr>
          <p:cNvGrpSpPr/>
          <p:nvPr/>
        </p:nvGrpSpPr>
        <p:grpSpPr>
          <a:xfrm>
            <a:off x="2062810" y="3507889"/>
            <a:ext cx="2974259" cy="983345"/>
            <a:chOff x="2689122" y="2693920"/>
            <a:chExt cx="4499690" cy="158316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5278C97-58C9-C86C-3B75-BEEADF591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8718" r="17147" b="13433"/>
            <a:stretch>
              <a:fillRect/>
            </a:stretch>
          </p:blipFill>
          <p:spPr>
            <a:xfrm>
              <a:off x="2689122" y="2901531"/>
              <a:ext cx="1681317" cy="1172365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D56AD3B-1C88-DEF6-3FCF-A95AB83E8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70439" y="2963564"/>
              <a:ext cx="1376517" cy="12406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8184BB-F47F-6BA4-C55D-09529B162A2E}"/>
                </a:ext>
              </a:extLst>
            </p:cNvPr>
            <p:cNvCxnSpPr>
              <a:cxnSpLocks/>
            </p:cNvCxnSpPr>
            <p:nvPr/>
          </p:nvCxnSpPr>
          <p:spPr>
            <a:xfrm>
              <a:off x="4370439" y="3818975"/>
              <a:ext cx="1376517" cy="10946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420A00-A7ED-56B2-8939-7AC503088C99}"/>
                </a:ext>
              </a:extLst>
            </p:cNvPr>
            <p:cNvCxnSpPr>
              <a:cxnSpLocks/>
            </p:cNvCxnSpPr>
            <p:nvPr/>
          </p:nvCxnSpPr>
          <p:spPr>
            <a:xfrm>
              <a:off x="4370439" y="3445353"/>
              <a:ext cx="183863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2" descr="Introduction to ESP32 - OceanLabz">
              <a:extLst>
                <a:ext uri="{FF2B5EF4-FFF2-40B4-BE49-F238E27FC236}">
                  <a16:creationId xmlns:a16="http://schemas.microsoft.com/office/drawing/2014/main" id="{CB3D3BF9-3AFC-D3A0-D041-6FE0AD3ABC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08" b="22244"/>
            <a:stretch>
              <a:fillRect/>
            </a:stretch>
          </p:blipFill>
          <p:spPr bwMode="auto">
            <a:xfrm>
              <a:off x="5932540" y="2693920"/>
              <a:ext cx="751574" cy="415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9E9BD37-54DE-26CB-CF1F-8A2A3DF6F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9073" y="3235776"/>
              <a:ext cx="598820" cy="598820"/>
            </a:xfrm>
            <a:prstGeom prst="rect">
              <a:avLst/>
            </a:prstGeom>
          </p:spPr>
        </p:pic>
        <p:pic>
          <p:nvPicPr>
            <p:cNvPr id="17" name="Picture 4" descr="DHT11 Sensor - Humidity and Temperature Sensor - ADIY">
              <a:extLst>
                <a:ext uri="{FF2B5EF4-FFF2-40B4-BE49-F238E27FC236}">
                  <a16:creationId xmlns:a16="http://schemas.microsoft.com/office/drawing/2014/main" id="{A520F7AF-3977-4448-9DCD-5497C3379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13" t="34994" r="23269" b="34473"/>
            <a:stretch>
              <a:fillRect/>
            </a:stretch>
          </p:blipFill>
          <p:spPr bwMode="auto">
            <a:xfrm>
              <a:off x="5846296" y="3886530"/>
              <a:ext cx="725554" cy="374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Diode, led, led diode icon - Download on Iconfinder">
              <a:extLst>
                <a:ext uri="{FF2B5EF4-FFF2-40B4-BE49-F238E27FC236}">
                  <a16:creationId xmlns:a16="http://schemas.microsoft.com/office/drawing/2014/main" id="{83F0D47D-C129-604F-E282-13A4F0A91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4114" y="3772385"/>
              <a:ext cx="504698" cy="50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97AE1E7-714A-E344-E5AC-2152FEF92E8A}"/>
              </a:ext>
            </a:extLst>
          </p:cNvPr>
          <p:cNvSpPr/>
          <p:nvPr/>
        </p:nvSpPr>
        <p:spPr>
          <a:xfrm>
            <a:off x="5142453" y="3117911"/>
            <a:ext cx="973393" cy="17134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EE4E59-2FC0-C62D-CE89-B6E27FBC0F62}"/>
              </a:ext>
            </a:extLst>
          </p:cNvPr>
          <p:cNvSpPr txBox="1"/>
          <p:nvPr/>
        </p:nvSpPr>
        <p:spPr>
          <a:xfrm>
            <a:off x="5142453" y="3751024"/>
            <a:ext cx="973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Firewall</a:t>
            </a:r>
          </a:p>
        </p:txBody>
      </p:sp>
      <p:pic>
        <p:nvPicPr>
          <p:cNvPr id="4104" name="Picture 8" descr="Logo internet Royalty Free Vector Image - VectorStock">
            <a:extLst>
              <a:ext uri="{FF2B5EF4-FFF2-40B4-BE49-F238E27FC236}">
                <a16:creationId xmlns:a16="http://schemas.microsoft.com/office/drawing/2014/main" id="{50255D97-1BD0-EBEC-947A-CBDAAD9FB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6"/>
          <a:stretch>
            <a:fillRect/>
          </a:stretch>
        </p:blipFill>
        <p:spPr bwMode="auto">
          <a:xfrm>
            <a:off x="6473015" y="3142173"/>
            <a:ext cx="1971540" cy="177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2A46C4C-68F2-39C9-285E-8BCFE87FF01F}"/>
              </a:ext>
            </a:extLst>
          </p:cNvPr>
          <p:cNvGrpSpPr/>
          <p:nvPr/>
        </p:nvGrpSpPr>
        <p:grpSpPr>
          <a:xfrm>
            <a:off x="268812" y="4983756"/>
            <a:ext cx="8582154" cy="1776496"/>
            <a:chOff x="0" y="4674087"/>
            <a:chExt cx="8582154" cy="177649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899934-472A-38D8-7BD3-CE29E30F8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889144"/>
              <a:ext cx="1667490" cy="1234787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5802C71-2549-4339-8C2E-0EEA84884AA5}"/>
                </a:ext>
              </a:extLst>
            </p:cNvPr>
            <p:cNvGrpSpPr/>
            <p:nvPr/>
          </p:nvGrpSpPr>
          <p:grpSpPr>
            <a:xfrm>
              <a:off x="1597741" y="5014864"/>
              <a:ext cx="2974259" cy="983345"/>
              <a:chOff x="2689122" y="2693920"/>
              <a:chExt cx="4499690" cy="158316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18EC927-6AC9-4F58-C988-AEA0AFBA4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8718" r="17147" b="13433"/>
              <a:stretch>
                <a:fillRect/>
              </a:stretch>
            </p:blipFill>
            <p:spPr>
              <a:xfrm>
                <a:off x="2689122" y="2901531"/>
                <a:ext cx="1681317" cy="1172365"/>
              </a:xfrm>
              <a:prstGeom prst="rect">
                <a:avLst/>
              </a:prstGeom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31FCAA9-A052-669E-B891-581ADD55DC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70439" y="2963564"/>
                <a:ext cx="1376517" cy="124066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C421C4FD-2A77-877F-B07D-4267702B8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0439" y="3818975"/>
                <a:ext cx="1376517" cy="10946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3AD00815-BE58-AF85-E64B-D8FCD5310C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0439" y="3445353"/>
                <a:ext cx="1838634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Picture 12" descr="Introduction to ESP32 - OceanLabz">
                <a:extLst>
                  <a:ext uri="{FF2B5EF4-FFF2-40B4-BE49-F238E27FC236}">
                    <a16:creationId xmlns:a16="http://schemas.microsoft.com/office/drawing/2014/main" id="{6133C3B1-0E70-BB0C-9450-4A0DAF85F8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508" b="22244"/>
              <a:stretch>
                <a:fillRect/>
              </a:stretch>
            </p:blipFill>
            <p:spPr bwMode="auto">
              <a:xfrm>
                <a:off x="5932540" y="2693920"/>
                <a:ext cx="751574" cy="415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F26CC911-4AD1-80E8-6EAB-F66872918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09073" y="3235776"/>
                <a:ext cx="598820" cy="598820"/>
              </a:xfrm>
              <a:prstGeom prst="rect">
                <a:avLst/>
              </a:prstGeom>
            </p:spPr>
          </p:pic>
          <p:pic>
            <p:nvPicPr>
              <p:cNvPr id="36" name="Picture 4" descr="DHT11 Sensor - Humidity and Temperature Sensor - ADIY">
                <a:extLst>
                  <a:ext uri="{FF2B5EF4-FFF2-40B4-BE49-F238E27FC236}">
                    <a16:creationId xmlns:a16="http://schemas.microsoft.com/office/drawing/2014/main" id="{F063568A-0D14-B323-7513-CEABEDFD0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13" t="34994" r="23269" b="34473"/>
              <a:stretch>
                <a:fillRect/>
              </a:stretch>
            </p:blipFill>
            <p:spPr bwMode="auto">
              <a:xfrm>
                <a:off x="5846296" y="3886530"/>
                <a:ext cx="725554" cy="374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Diode, led, led diode icon - Download on Iconfinder">
                <a:extLst>
                  <a:ext uri="{FF2B5EF4-FFF2-40B4-BE49-F238E27FC236}">
                    <a16:creationId xmlns:a16="http://schemas.microsoft.com/office/drawing/2014/main" id="{18C85186-88F1-7CC4-3F33-31A6CE9AD2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4114" y="3772385"/>
                <a:ext cx="504698" cy="5046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8" descr="Logo internet Royalty Free Vector Image - VectorStock">
              <a:extLst>
                <a:ext uri="{FF2B5EF4-FFF2-40B4-BE49-F238E27FC236}">
                  <a16:creationId xmlns:a16="http://schemas.microsoft.com/office/drawing/2014/main" id="{5F6D220F-181C-1CA8-26B4-F1512D56B1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106"/>
            <a:stretch>
              <a:fillRect/>
            </a:stretch>
          </p:blipFill>
          <p:spPr bwMode="auto">
            <a:xfrm>
              <a:off x="6610614" y="4674087"/>
              <a:ext cx="1971540" cy="1776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AF7D825-3807-3109-4FA5-48FB84906692}"/>
                </a:ext>
              </a:extLst>
            </p:cNvPr>
            <p:cNvGrpSpPr/>
            <p:nvPr/>
          </p:nvGrpSpPr>
          <p:grpSpPr>
            <a:xfrm>
              <a:off x="4851271" y="5480198"/>
              <a:ext cx="1435509" cy="869920"/>
              <a:chOff x="5776452" y="1166160"/>
              <a:chExt cx="1435509" cy="869920"/>
            </a:xfrm>
          </p:grpSpPr>
          <p:sp>
            <p:nvSpPr>
              <p:cNvPr id="39" name="Cloud 38">
                <a:extLst>
                  <a:ext uri="{FF2B5EF4-FFF2-40B4-BE49-F238E27FC236}">
                    <a16:creationId xmlns:a16="http://schemas.microsoft.com/office/drawing/2014/main" id="{8A1A67C3-BDA0-EA71-F9F0-DD639DD5D21B}"/>
                  </a:ext>
                </a:extLst>
              </p:cNvPr>
              <p:cNvSpPr/>
              <p:nvPr/>
            </p:nvSpPr>
            <p:spPr>
              <a:xfrm>
                <a:off x="5776452" y="1166160"/>
                <a:ext cx="1351935" cy="869920"/>
              </a:xfrm>
              <a:prstGeom prst="cloud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47F19A5-8B9D-19FA-0874-1A12078FF44F}"/>
                  </a:ext>
                </a:extLst>
              </p:cNvPr>
              <p:cNvSpPr txBox="1"/>
              <p:nvPr/>
            </p:nvSpPr>
            <p:spPr>
              <a:xfrm>
                <a:off x="5987845" y="1382029"/>
                <a:ext cx="12241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b="1" dirty="0"/>
                  <a:t>Zero-Tier</a:t>
                </a: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565E399-25E3-7136-F710-5BEB833760B0}"/>
                </a:ext>
              </a:extLst>
            </p:cNvPr>
            <p:cNvCxnSpPr>
              <a:cxnSpLocks/>
            </p:cNvCxnSpPr>
            <p:nvPr/>
          </p:nvCxnSpPr>
          <p:spPr>
            <a:xfrm>
              <a:off x="4457981" y="5282549"/>
              <a:ext cx="2083546" cy="0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3AFD81F-2276-EE60-874A-EC20A0881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28284" t="21194" r="28065" b="21115"/>
            <a:stretch>
              <a:fillRect/>
            </a:stretch>
          </p:blipFill>
          <p:spPr>
            <a:xfrm>
              <a:off x="5212086" y="4777024"/>
              <a:ext cx="575336" cy="76037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E07C8F-B982-8F22-E839-145078181F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-3313"/>
            <a:ext cx="9144000" cy="10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82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730</Words>
  <Application>Microsoft Office PowerPoint</Application>
  <PresentationFormat>On-screen Show (4:3)</PresentationFormat>
  <Paragraphs>113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Arial</vt:lpstr>
      <vt:lpstr>Calibri</vt:lpstr>
      <vt:lpstr>Office Theme</vt:lpstr>
      <vt:lpstr>InnovAct 2025</vt:lpstr>
      <vt:lpstr>Problem Statement</vt:lpstr>
      <vt:lpstr>PowerPoint Presentation</vt:lpstr>
      <vt:lpstr>PowerPoint Presentation</vt:lpstr>
      <vt:lpstr>Personal  Experience</vt:lpstr>
      <vt:lpstr>PowerPoint Presentation</vt:lpstr>
      <vt:lpstr>Proposed Solution</vt:lpstr>
      <vt:lpstr>PowerPoint Presentation</vt:lpstr>
      <vt:lpstr>PowerPoint Presentation</vt:lpstr>
      <vt:lpstr>Technical Approach</vt:lpstr>
      <vt:lpstr>PowerPoint Presentation</vt:lpstr>
      <vt:lpstr>Demo / Prototype</vt:lpstr>
      <vt:lpstr>Impact &amp; 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Faced &amp; How You Overcame Them</vt:lpstr>
      <vt:lpstr>Future Scope</vt:lpstr>
      <vt:lpstr>Conclusion</vt:lpstr>
      <vt:lpstr>Acknowledgements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Vignan B</cp:lastModifiedBy>
  <cp:revision>102</cp:revision>
  <dcterms:created xsi:type="dcterms:W3CDTF">2013-01-27T09:14:16Z</dcterms:created>
  <dcterms:modified xsi:type="dcterms:W3CDTF">2025-08-25T06:10:26Z</dcterms:modified>
  <cp:category/>
</cp:coreProperties>
</file>